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41" r:id="rId3"/>
    <p:sldId id="357" r:id="rId4"/>
    <p:sldId id="304" r:id="rId5"/>
    <p:sldId id="348" r:id="rId6"/>
    <p:sldId id="349" r:id="rId7"/>
    <p:sldId id="350" r:id="rId8"/>
    <p:sldId id="360" r:id="rId9"/>
    <p:sldId id="353" r:id="rId10"/>
    <p:sldId id="351" r:id="rId11"/>
    <p:sldId id="352" r:id="rId12"/>
    <p:sldId id="354" r:id="rId13"/>
    <p:sldId id="358" r:id="rId14"/>
    <p:sldId id="355" r:id="rId15"/>
    <p:sldId id="35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50000" autoAdjust="0"/>
  </p:normalViewPr>
  <p:slideViewPr>
    <p:cSldViewPr snapToObjects="1"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C5BA-747A-6C4E-A36C-D7EB22B9BE18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5892-A0D2-5147-8C6A-5F8F70BE6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1255-BEB2-BB46-9605-A720F33CEB4F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1F2F-5636-AE41-B6B4-514235CE9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lide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96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6DD-A855-4D4B-A5BA-60AD999D5856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A278-5EE6-3141-8207-2028179DA522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4EA-9BDD-1845-BF4E-F909863A718C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3F2-0D19-954C-AE56-6DE61889BE25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EE1-7BF9-B64E-9997-DE02BBDAE989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Slide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8A67-E3E8-4D4E-A359-B3C44410526C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9D53-2A70-6346-AAEE-E8FD926FF41C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Slide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Slid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2710" cy="685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3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id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0000" cy="508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6/23/19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2200" y="-60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B7620F7A-CFE2-0249-B3E1-DEEC141F31D7}" type="datetime1">
              <a:rPr lang="en-US" smtClean="0"/>
              <a:pPr/>
              <a:t>6/23/19</a:t>
            </a:fld>
            <a:endParaRPr lang="en-US" dirty="0"/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28416"/>
            <a:ext cx="9144000" cy="640080"/>
          </a:xfrm>
          <a:prstGeom prst="rect">
            <a:avLst/>
          </a:prstGeom>
        </p:spPr>
      </p:pic>
      <p:pic>
        <p:nvPicPr>
          <p:cNvPr id="11" name="Picture 10" descr="vox_logo.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521542" y="404720"/>
            <a:ext cx="1165258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7956" y="3038996"/>
            <a:ext cx="4824536" cy="2414488"/>
          </a:xfrm>
        </p:spPr>
        <p:txBody>
          <a:bodyPr>
            <a:noAutofit/>
          </a:bodyPr>
          <a:lstStyle/>
          <a:p>
            <a:r>
              <a:rPr lang="en-IE" sz="3200" b="1" dirty="0">
                <a:latin typeface="Arial Narrow" panose="020B0606020202030204" pitchFamily="34" charset="0"/>
              </a:rPr>
              <a:t>What Does the Study of Platforms’ Affordances Tell Us About the Workings of Contemporary Online Extremism and Terrorism?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5040560" cy="981472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IE" sz="2000" b="1" dirty="0"/>
              <a:t>   </a:t>
            </a:r>
            <a:r>
              <a:rPr lang="en-IE" sz="3300" b="1" dirty="0">
                <a:latin typeface="Arial Narrow" panose="020B0606020202030204" pitchFamily="34" charset="0"/>
              </a:rPr>
              <a:t>Maura Conway &amp; Sam Jackson     </a:t>
            </a:r>
          </a:p>
          <a:p>
            <a:r>
              <a:rPr lang="en-IE" sz="3300" i="1" dirty="0">
                <a:latin typeface="Arial Narrow" panose="020B0606020202030204" pitchFamily="34" charset="0"/>
              </a:rPr>
              <a:t> </a:t>
            </a:r>
            <a:r>
              <a:rPr lang="en-IE" sz="2800" i="1" dirty="0">
                <a:latin typeface="Arial Narrow" panose="020B0606020202030204" pitchFamily="34" charset="0"/>
              </a:rPr>
              <a:t>Dublin City University   SUNY Albany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77855" y="2276872"/>
            <a:ext cx="2291556" cy="2808312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r>
              <a:rPr lang="en-IE" sz="3600" b="1" dirty="0">
                <a:latin typeface="Arial Narrow" panose="020B0606020202030204" pitchFamily="34" charset="0"/>
              </a:rPr>
              <a:t>@</a:t>
            </a:r>
            <a:r>
              <a:rPr lang="en-IE" sz="3600" b="1" dirty="0" err="1">
                <a:latin typeface="Arial Narrow" panose="020B0606020202030204" pitchFamily="34" charset="0"/>
              </a:rPr>
              <a:t>galwaygrrl</a:t>
            </a:r>
            <a:endParaRPr lang="en-IE" sz="3600" b="1" dirty="0">
              <a:latin typeface="Arial Narrow" panose="020B0606020202030204" pitchFamily="34" charset="0"/>
            </a:endParaRPr>
          </a:p>
          <a:p>
            <a:r>
              <a:rPr lang="en-IE" sz="3600" b="1" dirty="0">
                <a:latin typeface="Arial Narrow" panose="020B0606020202030204" pitchFamily="34" charset="0"/>
              </a:rPr>
              <a:t>@sjacks26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29" y="2392561"/>
            <a:ext cx="1771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43000"/>
          </a:xfrm>
        </p:spPr>
        <p:txBody>
          <a:bodyPr>
            <a:noAutofit/>
          </a:bodyPr>
          <a:lstStyle/>
          <a:p>
            <a:r>
              <a:rPr lang="en-IE" sz="7200" b="1" dirty="0"/>
              <a:t>Major Platforms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IE" sz="5400" dirty="0"/>
              <a:t>Websites</a:t>
            </a:r>
          </a:p>
          <a:p>
            <a:r>
              <a:rPr lang="en-IE" sz="5400" dirty="0"/>
              <a:t>Online forums</a:t>
            </a:r>
          </a:p>
          <a:p>
            <a:r>
              <a:rPr lang="en-IE" sz="5400" dirty="0"/>
              <a:t>Facebook</a:t>
            </a:r>
          </a:p>
          <a:p>
            <a:r>
              <a:rPr lang="en-IE" sz="5400" dirty="0"/>
              <a:t>Twitter </a:t>
            </a:r>
          </a:p>
          <a:p>
            <a:r>
              <a:rPr lang="en-IE" sz="5400" dirty="0"/>
              <a:t>YouTube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851104" cy="1143000"/>
          </a:xfrm>
        </p:spPr>
        <p:txBody>
          <a:bodyPr>
            <a:noAutofit/>
          </a:bodyPr>
          <a:lstStyle/>
          <a:p>
            <a:r>
              <a:rPr lang="en-IE" sz="7200" b="1" dirty="0"/>
              <a:t>Other Platforms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186787"/>
              </p:ext>
            </p:extLst>
          </p:nvPr>
        </p:nvGraphicFramePr>
        <p:xfrm>
          <a:off x="457200" y="1844824"/>
          <a:ext cx="8229600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4000" dirty="0" err="1"/>
                        <a:t>Jihadis</a:t>
                      </a:r>
                      <a:r>
                        <a:rPr lang="en-IE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/>
                        <a:t>Extreme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dirty="0"/>
                        <a:t>Telegram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 err="1"/>
                        <a:t>Reddit</a:t>
                      </a:r>
                      <a:endParaRPr lang="en-IE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dirty="0" err="1"/>
                        <a:t>JustPaste.It</a:t>
                      </a:r>
                      <a:endParaRPr lang="en-I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/>
                        <a:t>4chan/8chan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dirty="0"/>
                        <a:t>Archive.org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/>
                        <a:t>Discord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dirty="0"/>
                        <a:t>Ask.fm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/>
                        <a:t>Gab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5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86400" cy="1143000"/>
          </a:xfrm>
        </p:spPr>
        <p:txBody>
          <a:bodyPr>
            <a:normAutofit/>
          </a:bodyPr>
          <a:lstStyle/>
          <a:p>
            <a:r>
              <a:rPr lang="en-IE" sz="7200" b="1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Publicness: traditional social media networks vs. messaging apps (like Telegram or Discord)</a:t>
            </a:r>
          </a:p>
          <a:p>
            <a:pPr lvl="1"/>
            <a:r>
              <a:rPr lang="en-IE" dirty="0"/>
              <a:t>Public spaces more suited to recruiting and propaganda; private spaces more suited to org and activity discussions</a:t>
            </a:r>
          </a:p>
          <a:p>
            <a:r>
              <a:rPr lang="en-IE" dirty="0"/>
              <a:t>Ownership/control: websites and forums vs. social media networks </a:t>
            </a:r>
          </a:p>
          <a:p>
            <a:pPr lvl="1"/>
            <a:r>
              <a:rPr lang="en-IE" dirty="0"/>
              <a:t>Running a website can leave you susceptible to cyber attacks; social media networks have robust cyber defences</a:t>
            </a:r>
          </a:p>
          <a:p>
            <a:pPr lvl="1"/>
            <a:r>
              <a:rPr lang="en-IE" dirty="0"/>
              <a:t>Running the platform allows you to prohibit or permit different types of content. Users have to pla</a:t>
            </a:r>
            <a:r>
              <a:rPr lang="en-US"/>
              <a:t>y</a:t>
            </a:r>
            <a:r>
              <a:rPr lang="en-IE"/>
              <a:t> </a:t>
            </a:r>
            <a:r>
              <a:rPr lang="en-IE" dirty="0"/>
              <a:t>by social media networks’ rules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86400" cy="1143000"/>
          </a:xfrm>
        </p:spPr>
        <p:txBody>
          <a:bodyPr>
            <a:normAutofit/>
          </a:bodyPr>
          <a:lstStyle/>
          <a:p>
            <a:r>
              <a:rPr lang="en-IE" sz="7200" b="1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Searchability: most platforms vs. content upload sites</a:t>
            </a:r>
          </a:p>
          <a:p>
            <a:pPr lvl="1"/>
            <a:r>
              <a:rPr lang="en-IE" dirty="0"/>
              <a:t>Content upload sites are easier to hide illicit content but require more direct action to connect content with new users</a:t>
            </a:r>
          </a:p>
          <a:p>
            <a:r>
              <a:rPr lang="en-IE" dirty="0"/>
              <a:t>Recommender systems: algorithms facilitating radicalization?</a:t>
            </a:r>
          </a:p>
          <a:p>
            <a:pPr lvl="1"/>
            <a:r>
              <a:rPr lang="en-IE" dirty="0"/>
              <a:t>YouTube, but also Twitter, Facebook, etc.</a:t>
            </a:r>
          </a:p>
          <a:p>
            <a:r>
              <a:rPr lang="en-IE" dirty="0"/>
              <a:t>Anonymity: Facebook’s ‘real name’ policy vs. 4chan’s enforced anonymity vs. Twitter’s fluid approach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86400" cy="1143000"/>
          </a:xfrm>
        </p:spPr>
        <p:txBody>
          <a:bodyPr>
            <a:normAutofit/>
          </a:bodyPr>
          <a:lstStyle/>
          <a:p>
            <a:r>
              <a:rPr lang="en-IE" sz="7200" b="1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Not just about technical features, but also features that emerge out of patterns of use: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Trolling/‘</a:t>
            </a:r>
            <a:r>
              <a:rPr lang="en-IE" dirty="0" err="1"/>
              <a:t>shitposting</a:t>
            </a:r>
            <a:r>
              <a:rPr lang="en-IE" dirty="0"/>
              <a:t>’ on 4chan and 8chan</a:t>
            </a:r>
          </a:p>
          <a:p>
            <a:r>
              <a:rPr lang="en-IE" dirty="0"/>
              <a:t>Twitter’s ‘blue ticks’ </a:t>
            </a:r>
          </a:p>
          <a:p>
            <a:r>
              <a:rPr lang="en-IE" dirty="0"/>
              <a:t>Emergence of alt-tech platforms (e.g. Gab)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b="1" dirty="0"/>
              <a:t>We need your assistance/insights: </a:t>
            </a:r>
          </a:p>
          <a:p>
            <a:pPr marL="0" indent="0">
              <a:buNone/>
            </a:pPr>
            <a:endParaRPr lang="en-IE" b="1" dirty="0"/>
          </a:p>
          <a:p>
            <a:pPr>
              <a:buFontTx/>
              <a:buChar char="-"/>
            </a:pPr>
            <a:r>
              <a:rPr lang="en-IE" dirty="0"/>
              <a:t>Stick with concept of ‘affordances’ or just go with ‘structures’ and ‘functions’?</a:t>
            </a:r>
          </a:p>
          <a:p>
            <a:pPr>
              <a:buFontTx/>
              <a:buChar char="-"/>
            </a:pPr>
            <a:r>
              <a:rPr lang="en-IE" dirty="0"/>
              <a:t>Got other platforms? </a:t>
            </a:r>
          </a:p>
          <a:p>
            <a:pPr>
              <a:buFontTx/>
              <a:buChar char="-"/>
            </a:pPr>
            <a:r>
              <a:rPr lang="en-IE" dirty="0"/>
              <a:t>Other affordances/structures and functions?</a:t>
            </a:r>
          </a:p>
          <a:p>
            <a:pPr>
              <a:buFontTx/>
              <a:buChar char="-"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76873"/>
            <a:ext cx="8208912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Affordances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IE" sz="3600" dirty="0">
                <a:solidFill>
                  <a:schemeClr val="bg1"/>
                </a:solidFill>
                <a:latin typeface="+mj-lt"/>
              </a:rPr>
              <a:t>latforms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Discussion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Conclusion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marL="571500" indent="-571500">
              <a:buFontTx/>
              <a:buChar char="-"/>
            </a:pPr>
            <a:endParaRPr lang="en-I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14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76873"/>
            <a:ext cx="8208912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Affordances 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Platforms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Discussion</a:t>
            </a:r>
          </a:p>
          <a:p>
            <a:pPr marL="571500" indent="-571500">
              <a:buFontTx/>
              <a:buChar char="-"/>
            </a:pPr>
            <a:r>
              <a:rPr lang="en-IE" sz="3600" dirty="0">
                <a:solidFill>
                  <a:schemeClr val="bg1"/>
                </a:solidFill>
                <a:latin typeface="+mj-lt"/>
              </a:rPr>
              <a:t>Conclusion</a:t>
            </a:r>
          </a:p>
          <a:p>
            <a:pPr marL="571500" indent="-571500">
              <a:buFontTx/>
              <a:buChar char="-"/>
            </a:pPr>
            <a:endParaRPr lang="en-IE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9375"/>
            <a:ext cx="43291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68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23112" cy="1143000"/>
          </a:xfrm>
        </p:spPr>
        <p:txBody>
          <a:bodyPr>
            <a:noAutofit/>
          </a:bodyPr>
          <a:lstStyle/>
          <a:p>
            <a:r>
              <a:rPr lang="en-IE" sz="7200" b="1" dirty="0"/>
              <a:t>Background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/>
              <a:t>Missing from lit:</a:t>
            </a:r>
          </a:p>
          <a:p>
            <a:pPr marL="0" indent="0">
              <a:buNone/>
            </a:pPr>
            <a:r>
              <a:rPr lang="en-IE" dirty="0"/>
              <a:t>“are analyses of individual Internet users’ online activity and experiences in extremist cyberspaces, in addition to </a:t>
            </a:r>
            <a:r>
              <a:rPr lang="en-IE" u="sng" dirty="0"/>
              <a:t>research on the online structures within which the latter are operating—even constrained—and the different workings and therefore functions of these</a:t>
            </a:r>
            <a:r>
              <a:rPr lang="en-IE" dirty="0"/>
              <a:t>” (Conway 2017, p.79)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200" b="1" dirty="0">
                <a:solidFill>
                  <a:prstClr val="black"/>
                </a:solidFill>
              </a:rPr>
              <a:t>Affordance(s)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Concept has long history in communication research, but only applied to online in c. last decade</a:t>
            </a:r>
          </a:p>
          <a:p>
            <a:r>
              <a:rPr lang="en-IE" dirty="0"/>
              <a:t>Not much used terrorism studies to-date, although there is a text on terrorism and affordance (Taylor &amp; Currie, </a:t>
            </a:r>
            <a:r>
              <a:rPr lang="en-IE" dirty="0" err="1"/>
              <a:t>Ed.s</a:t>
            </a:r>
            <a:r>
              <a:rPr lang="en-IE" dirty="0"/>
              <a:t>, 2014)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200" b="1" dirty="0">
                <a:solidFill>
                  <a:prstClr val="black"/>
                </a:solidFill>
              </a:rPr>
              <a:t>Affordance(s)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Technical features of platforms that shape the functions those platforms can serve?</a:t>
            </a:r>
          </a:p>
          <a:p>
            <a:r>
              <a:rPr lang="en-IE" dirty="0"/>
              <a:t>The types of online activity that those features allow?</a:t>
            </a:r>
          </a:p>
          <a:p>
            <a:r>
              <a:rPr lang="en-IE" dirty="0"/>
              <a:t>The “multidimensional relationship” between user and platform?</a:t>
            </a:r>
          </a:p>
          <a:p>
            <a:pPr marL="0" indent="0">
              <a:buNone/>
            </a:pPr>
            <a:r>
              <a:rPr lang="en-IE" dirty="0"/>
              <a:t>              All conceptualisations direct attention to how features of platforms shape and constrain the functions of those platforms for users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4365832"/>
            <a:ext cx="978408" cy="527792"/>
          </a:xfrm>
          <a:prstGeom prst="rightArrow">
            <a:avLst>
              <a:gd name="adj1" fmla="val 50000"/>
              <a:gd name="adj2" fmla="val 4562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28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200" b="1" dirty="0">
                <a:solidFill>
                  <a:prstClr val="black"/>
                </a:solidFill>
              </a:rPr>
              <a:t>Affordance(s)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We follow Max Taylor in the ‘Introduction’ to </a:t>
            </a:r>
            <a:r>
              <a:rPr lang="en-IE" i="1" dirty="0"/>
              <a:t>Terrorism and Affordance</a:t>
            </a:r>
            <a:r>
              <a:rPr lang="en-IE" dirty="0"/>
              <a:t> (2014)</a:t>
            </a:r>
          </a:p>
          <a:p>
            <a:r>
              <a:rPr lang="en-IE" dirty="0"/>
              <a:t>Clausewitz on the significance of terrain in warfare: “…structure of the ground on which a battle is fought, and its accompanying artefacts such as hedges, fields, woods, streams and so on shape and influence the opportunities available to both an attacking and defending army.”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7200" b="1" dirty="0">
                <a:solidFill>
                  <a:prstClr val="black"/>
                </a:solidFill>
              </a:rPr>
              <a:t>Affordance(s)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3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/>
              <a:t>We explore how various platforms’ features (technical </a:t>
            </a:r>
            <a:r>
              <a:rPr lang="en-IE" u="sng" dirty="0"/>
              <a:t>and otherwise</a:t>
            </a:r>
            <a:r>
              <a:rPr lang="en-IE" dirty="0"/>
              <a:t>) influence how extremists and terrorists and their supporters use those platforms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43000"/>
          </a:xfrm>
        </p:spPr>
        <p:txBody>
          <a:bodyPr>
            <a:noAutofit/>
          </a:bodyPr>
          <a:lstStyle/>
          <a:p>
            <a:r>
              <a:rPr lang="en-IE" sz="4800" b="1" dirty="0"/>
              <a:t>What Gaps is this Filling?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dirty="0"/>
              <a:t>Literature on terrorist use of Internet largely focused on affordances offered by ‘the Internet’ to extremist and terrorist groups generally, rather than either: </a:t>
            </a:r>
          </a:p>
          <a:p>
            <a:pPr marL="0" indent="0">
              <a:buNone/>
            </a:pPr>
            <a:r>
              <a:rPr lang="en-IE" dirty="0"/>
              <a:t>a.) exploring the affordances of particular cyber spaces or online platforms or combinations of these </a:t>
            </a:r>
          </a:p>
          <a:p>
            <a:pPr marL="0" indent="0">
              <a:buNone/>
            </a:pPr>
            <a:r>
              <a:rPr lang="en-IE" dirty="0"/>
              <a:t>b.) disaggregating online activity of different types of extremist and terrorist actors in order to point to particular affordances provided by the Internet and their rate of take-up by different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6/23/19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664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Office Theme</vt:lpstr>
      <vt:lpstr>What Does the Study of Platforms’ Affordances Tell Us About the Workings of Contemporary Online Extremism and Terrorism? </vt:lpstr>
      <vt:lpstr>PowerPoint Presentation</vt:lpstr>
      <vt:lpstr>PowerPoint Presentation</vt:lpstr>
      <vt:lpstr>Background</vt:lpstr>
      <vt:lpstr>Affordance(s)</vt:lpstr>
      <vt:lpstr>Affordance(s)</vt:lpstr>
      <vt:lpstr>Affordance(s)</vt:lpstr>
      <vt:lpstr>Affordance(s)</vt:lpstr>
      <vt:lpstr>What Gaps is this Filling?</vt:lpstr>
      <vt:lpstr>Major Platforms </vt:lpstr>
      <vt:lpstr>Other Platforms </vt:lpstr>
      <vt:lpstr>Discussion </vt:lpstr>
      <vt:lpstr>Discussion </vt:lpstr>
      <vt:lpstr>Discussion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Micky</dc:creator>
  <cp:lastModifiedBy>Sam Jackson</cp:lastModifiedBy>
  <cp:revision>117</cp:revision>
  <cp:lastPrinted>2016-10-06T15:46:55Z</cp:lastPrinted>
  <dcterms:created xsi:type="dcterms:W3CDTF">2014-02-15T07:50:06Z</dcterms:created>
  <dcterms:modified xsi:type="dcterms:W3CDTF">2019-06-23T16:18:13Z</dcterms:modified>
</cp:coreProperties>
</file>