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7" r:id="rId1"/>
  </p:sldMasterIdLst>
  <p:sldIdLst>
    <p:sldId id="256" r:id="rId2"/>
    <p:sldId id="315" r:id="rId3"/>
    <p:sldId id="258" r:id="rId4"/>
    <p:sldId id="257" r:id="rId5"/>
    <p:sldId id="319" r:id="rId6"/>
    <p:sldId id="321" r:id="rId7"/>
    <p:sldId id="316" r:id="rId8"/>
    <p:sldId id="317" r:id="rId9"/>
    <p:sldId id="32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491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39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94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51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78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3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5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3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111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13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5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9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65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7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21DF444-3F42-4DC0-BFA1-E43F86FF3855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A37E48E-39C3-42CB-981B-9ABA2262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38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7292-574B-447E-937C-EB9D1F485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CHALLENGES AHEAD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0CFD38-2839-4E6C-AF2D-F37F0033D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2576124"/>
          </a:xfrm>
        </p:spPr>
        <p:txBody>
          <a:bodyPr>
            <a:normAutofit/>
          </a:bodyPr>
          <a:lstStyle/>
          <a:p>
            <a:r>
              <a:rPr lang="en-US" dirty="0"/>
              <a:t>ADVANCING THE STUDY OF TERRORISM, </a:t>
            </a:r>
            <a:br>
              <a:rPr lang="en-US" dirty="0"/>
            </a:br>
            <a:r>
              <a:rPr lang="en-US" dirty="0"/>
              <a:t>EXTREMISM AND SOCIAL MEDIA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J.M. BERGER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VOX-Pol Research Fellow, Swansea University Postgraduate Researcher</a:t>
            </a:r>
          </a:p>
        </p:txBody>
      </p:sp>
    </p:spTree>
    <p:extLst>
      <p:ext uri="{BB962C8B-B14F-4D97-AF65-F5344CB8AC3E}">
        <p14:creationId xmlns:p14="http://schemas.microsoft.com/office/powerpoint/2010/main" val="337214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Five 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69533"/>
          </a:xfrm>
        </p:spPr>
        <p:txBody>
          <a:bodyPr>
            <a:normAutofit/>
          </a:bodyPr>
          <a:lstStyle/>
          <a:p>
            <a:r>
              <a:rPr lang="en-US" sz="2800" dirty="0"/>
              <a:t>Violent extremism is the “root cause” of terrorism</a:t>
            </a:r>
          </a:p>
          <a:p>
            <a:r>
              <a:rPr lang="en-US" sz="2800" dirty="0"/>
              <a:t>Not all violent extremism is terrorism </a:t>
            </a:r>
          </a:p>
          <a:p>
            <a:r>
              <a:rPr lang="en-US" sz="2800" dirty="0"/>
              <a:t>Not all extremism is (materially) violent </a:t>
            </a:r>
          </a:p>
          <a:p>
            <a:r>
              <a:rPr lang="en-US" sz="2800" dirty="0"/>
              <a:t>Terrorism and extremism are two overlapping but distinct fields of inquiry; they are not the same field</a:t>
            </a:r>
          </a:p>
          <a:p>
            <a:r>
              <a:rPr lang="en-US" sz="2800" dirty="0"/>
              <a:t>Political expediency and failure of definition conflates these tracks, inhibiting research and policy advancement  </a:t>
            </a:r>
          </a:p>
        </p:txBody>
      </p:sp>
    </p:spTree>
    <p:extLst>
      <p:ext uri="{BB962C8B-B14F-4D97-AF65-F5344CB8AC3E}">
        <p14:creationId xmlns:p14="http://schemas.microsoft.com/office/powerpoint/2010/main" val="77039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Changing Times, Evolving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6953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Terrorism </a:t>
            </a:r>
          </a:p>
          <a:p>
            <a:pPr lvl="2"/>
            <a:r>
              <a:rPr lang="en-US" sz="2600" dirty="0"/>
              <a:t>Tactical and material</a:t>
            </a:r>
          </a:p>
          <a:p>
            <a:pPr lvl="2"/>
            <a:r>
              <a:rPr lang="en-US" sz="2600" dirty="0"/>
              <a:t>Relatively well-defined</a:t>
            </a:r>
          </a:p>
          <a:p>
            <a:pPr lvl="2"/>
            <a:r>
              <a:rPr lang="en-US" sz="2600" dirty="0"/>
              <a:t>Relatively easy to interdict on social media</a:t>
            </a:r>
          </a:p>
          <a:p>
            <a:r>
              <a:rPr lang="en-US" sz="3000" dirty="0"/>
              <a:t>Extremism/violent extremism </a:t>
            </a:r>
          </a:p>
          <a:p>
            <a:pPr lvl="2"/>
            <a:r>
              <a:rPr lang="en-US" sz="2600" dirty="0"/>
              <a:t>Strategic and less tangible</a:t>
            </a:r>
          </a:p>
          <a:p>
            <a:pPr lvl="2"/>
            <a:r>
              <a:rPr lang="en-US" sz="2600" dirty="0"/>
              <a:t>Very poorly defined </a:t>
            </a:r>
          </a:p>
          <a:p>
            <a:pPr lvl="2"/>
            <a:r>
              <a:rPr lang="en-US" sz="2600" dirty="0"/>
              <a:t>Controversial both to interdict and not to interdict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916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Slowly Shifting Focus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D3A10E-5E0A-4EAB-B691-67384C6110A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504" y="1756371"/>
            <a:ext cx="8673220" cy="45538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44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Defining Terrorism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69533"/>
          </a:xfrm>
        </p:spPr>
        <p:txBody>
          <a:bodyPr>
            <a:noAutofit/>
          </a:bodyPr>
          <a:lstStyle/>
          <a:p>
            <a:r>
              <a:rPr lang="en-US" sz="2800" dirty="0"/>
              <a:t>General consensus around key elements:</a:t>
            </a:r>
            <a:br>
              <a:rPr lang="en-US" sz="2800" dirty="0"/>
            </a:br>
            <a:endParaRPr lang="en-US" sz="1600" dirty="0"/>
          </a:p>
          <a:p>
            <a:pPr marL="914400"/>
            <a:r>
              <a:rPr lang="en-US" sz="2800" dirty="0"/>
              <a:t>Public violence </a:t>
            </a:r>
          </a:p>
          <a:p>
            <a:pPr marL="914400"/>
            <a:r>
              <a:rPr lang="en-US" sz="2800" dirty="0"/>
              <a:t>Advancing an ideological goal </a:t>
            </a:r>
          </a:p>
          <a:p>
            <a:pPr marL="914400"/>
            <a:r>
              <a:rPr lang="en-US" sz="2800" dirty="0"/>
              <a:t>Designed to shift/manipulate public opinion </a:t>
            </a:r>
          </a:p>
          <a:p>
            <a:pPr marL="914400"/>
            <a:r>
              <a:rPr lang="en-US" sz="2800" dirty="0"/>
              <a:t>Targeting may be symbolic or indirect </a:t>
            </a:r>
          </a:p>
        </p:txBody>
      </p:sp>
    </p:spTree>
    <p:extLst>
      <p:ext uri="{BB962C8B-B14F-4D97-AF65-F5344CB8AC3E}">
        <p14:creationId xmlns:p14="http://schemas.microsoft.com/office/powerpoint/2010/main" val="57521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Defining Extremism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23045"/>
            <a:ext cx="9601200" cy="4069533"/>
          </a:xfrm>
        </p:spPr>
        <p:txBody>
          <a:bodyPr>
            <a:noAutofit/>
          </a:bodyPr>
          <a:lstStyle/>
          <a:p>
            <a:r>
              <a:rPr lang="en-US" sz="2800" dirty="0"/>
              <a:t>No consensus on key elements. </a:t>
            </a:r>
          </a:p>
          <a:p>
            <a:r>
              <a:rPr lang="en-US" sz="2800" dirty="0"/>
              <a:t>The Social Identity Theory approach: </a:t>
            </a:r>
          </a:p>
          <a:p>
            <a:pPr lvl="2"/>
            <a:r>
              <a:rPr lang="en-US" sz="2400" dirty="0"/>
              <a:t> Extremism is used to “justify intergroup violence and … preparation for and commitment to intergroup conflict” (McCauley and Moskalenko, 2008).</a:t>
            </a:r>
          </a:p>
          <a:p>
            <a:pPr lvl="2"/>
            <a:r>
              <a:rPr lang="en-US" sz="2400" dirty="0"/>
              <a:t> Extremism is the belief that an in-group’s success or survival is inseparable from the need for hostile action against an out-group. (Berger, 2018) </a:t>
            </a:r>
          </a:p>
          <a:p>
            <a:pPr lvl="2"/>
            <a:r>
              <a:rPr lang="en-US" sz="2400" dirty="0"/>
              <a:t> Intergroup conflict is essential to extremism. </a:t>
            </a:r>
          </a:p>
        </p:txBody>
      </p:sp>
    </p:spTree>
    <p:extLst>
      <p:ext uri="{BB962C8B-B14F-4D97-AF65-F5344CB8AC3E}">
        <p14:creationId xmlns:p14="http://schemas.microsoft.com/office/powerpoint/2010/main" val="391180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Research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41550"/>
          </a:xfrm>
        </p:spPr>
        <p:txBody>
          <a:bodyPr>
            <a:normAutofit/>
          </a:bodyPr>
          <a:lstStyle/>
          <a:p>
            <a:r>
              <a:rPr lang="en-US" sz="2800" dirty="0"/>
              <a:t>Academic: </a:t>
            </a:r>
          </a:p>
          <a:p>
            <a:pPr lvl="2"/>
            <a:r>
              <a:rPr lang="en-US" sz="2400" dirty="0"/>
              <a:t>Category errors, “terrorist propaganda” </a:t>
            </a:r>
          </a:p>
          <a:p>
            <a:pPr lvl="2"/>
            <a:r>
              <a:rPr lang="en-US" sz="2400" dirty="0"/>
              <a:t>Comparative study and longitudinal study </a:t>
            </a:r>
          </a:p>
          <a:p>
            <a:pPr lvl="2"/>
            <a:r>
              <a:rPr lang="en-US" sz="2400" dirty="0"/>
              <a:t>Funding streams and accountability of funders</a:t>
            </a:r>
          </a:p>
          <a:p>
            <a:r>
              <a:rPr lang="en-US" sz="2800" dirty="0"/>
              <a:t>Policy: </a:t>
            </a:r>
          </a:p>
          <a:p>
            <a:pPr lvl="2"/>
            <a:r>
              <a:rPr lang="en-US" sz="2400" dirty="0"/>
              <a:t> Identification and labelling </a:t>
            </a:r>
          </a:p>
          <a:p>
            <a:pPr lvl="2"/>
            <a:r>
              <a:rPr lang="en-US" sz="2400" dirty="0"/>
              <a:t> P/CVE evaluations  </a:t>
            </a:r>
          </a:p>
          <a:p>
            <a:pPr lvl="2"/>
            <a:r>
              <a:rPr lang="en-US" sz="2400" dirty="0"/>
              <a:t> Proximity to power </a:t>
            </a:r>
          </a:p>
        </p:txBody>
      </p:sp>
    </p:spTree>
    <p:extLst>
      <p:ext uri="{BB962C8B-B14F-4D97-AF65-F5344CB8AC3E}">
        <p14:creationId xmlns:p14="http://schemas.microsoft.com/office/powerpoint/2010/main" val="403958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Content Moderation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41550"/>
          </a:xfrm>
        </p:spPr>
        <p:txBody>
          <a:bodyPr>
            <a:normAutofit/>
          </a:bodyPr>
          <a:lstStyle/>
          <a:p>
            <a:r>
              <a:rPr lang="en-US" sz="3200" dirty="0"/>
              <a:t>Explicit (directive) or implicit (encouragement):</a:t>
            </a:r>
          </a:p>
          <a:p>
            <a:endParaRPr lang="en-US" sz="1200" dirty="0"/>
          </a:p>
          <a:p>
            <a:pPr marL="914400"/>
            <a:r>
              <a:rPr lang="en-US" sz="2800" dirty="0"/>
              <a:t>Content promoting intergroup bias </a:t>
            </a:r>
          </a:p>
          <a:p>
            <a:pPr marL="914400"/>
            <a:r>
              <a:rPr lang="en-US" sz="2800" dirty="0"/>
              <a:t>Content inciting intergroup conflict </a:t>
            </a:r>
          </a:p>
          <a:p>
            <a:pPr marL="914400"/>
            <a:r>
              <a:rPr lang="en-US" sz="2800" dirty="0"/>
              <a:t>Content inciting intergroup violence</a:t>
            </a:r>
          </a:p>
          <a:p>
            <a:pPr marL="914400"/>
            <a:r>
              <a:rPr lang="en-US" sz="2800" dirty="0"/>
              <a:t>Content inciting terrorism</a:t>
            </a:r>
          </a:p>
        </p:txBody>
      </p:sp>
    </p:spTree>
    <p:extLst>
      <p:ext uri="{BB962C8B-B14F-4D97-AF65-F5344CB8AC3E}">
        <p14:creationId xmlns:p14="http://schemas.microsoft.com/office/powerpoint/2010/main" val="42664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3746-EDAE-4AF8-A683-0F354E1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Where We Go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0DC-D46D-4872-BC74-ED9E1AAD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41550"/>
          </a:xfrm>
        </p:spPr>
        <p:txBody>
          <a:bodyPr>
            <a:normAutofit/>
          </a:bodyPr>
          <a:lstStyle/>
          <a:p>
            <a:r>
              <a:rPr lang="en-US" sz="2800" dirty="0"/>
              <a:t>Consensus on definition and boundaries of each field</a:t>
            </a:r>
          </a:p>
          <a:p>
            <a:r>
              <a:rPr lang="en-US" sz="2800" dirty="0"/>
              <a:t>Move beyond the “Islamization of extremism studies”</a:t>
            </a:r>
          </a:p>
          <a:p>
            <a:r>
              <a:rPr lang="en-US" sz="2800" dirty="0"/>
              <a:t>Articulate role of academia in policy arena </a:t>
            </a:r>
          </a:p>
          <a:p>
            <a:r>
              <a:rPr lang="en-US" sz="2800" dirty="0"/>
              <a:t>Articulate role of academia in political arena </a:t>
            </a:r>
          </a:p>
          <a:p>
            <a:r>
              <a:rPr lang="en-US" sz="2800" dirty="0"/>
              <a:t>Articulate role of policy direction in academic arena </a:t>
            </a:r>
          </a:p>
          <a:p>
            <a:r>
              <a:rPr lang="en-US" sz="2800" dirty="0"/>
              <a:t>Potential changes to funding levels, scenarios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9629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3851</TotalTime>
  <Words>304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Calisto MT</vt:lpstr>
      <vt:lpstr>Wingdings 2</vt:lpstr>
      <vt:lpstr>Slate</vt:lpstr>
      <vt:lpstr>CHALLENGES AHEAD</vt:lpstr>
      <vt:lpstr>Five Theses</vt:lpstr>
      <vt:lpstr>Changing Times, Evolving Fields</vt:lpstr>
      <vt:lpstr>Slowly Shifting Focus </vt:lpstr>
      <vt:lpstr>Defining Terrorism</vt:lpstr>
      <vt:lpstr>Defining Extremism</vt:lpstr>
      <vt:lpstr>Research Consequences</vt:lpstr>
      <vt:lpstr>Content Moderation</vt:lpstr>
      <vt:lpstr>Where We Go 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Extremism</dc:title>
  <dc:creator>IWP</dc:creator>
  <cp:lastModifiedBy>IWP</cp:lastModifiedBy>
  <cp:revision>239</cp:revision>
  <dcterms:created xsi:type="dcterms:W3CDTF">2019-01-19T15:21:40Z</dcterms:created>
  <dcterms:modified xsi:type="dcterms:W3CDTF">2019-06-14T18:16:27Z</dcterms:modified>
</cp:coreProperties>
</file>