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12192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6" y="31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Header Placeholder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5" name="Date Placeholder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AC062A73-2E64-49D6-ABD8-1FCFA8272204}" type="datetimeFigureOut">
              <a:t>6/24/2019</a:t>
            </a:fld>
            <a:endParaRPr lang="en-AU"/>
          </a:p>
        </p:txBody>
      </p:sp>
      <p:sp>
        <p:nvSpPr>
          <p:cNvPr id="6" name="Slide Image Placeholder 3"/>
          <p:cNvSpPr>
            <a:spLocks noGrp="1" noRot="1" noChangeAspect="1"/>
          </p:cNvSpPr>
          <p:nvPr>
            <p:ph type="sldImg" idx="2"/>
          </p:nvPr>
        </p:nvSpPr>
        <p:spPr bwMode="auto">
          <a:xfrm>
            <a:off x="381000" y="685800"/>
            <a:ext cx="6096000" cy="3429000"/>
          </a:xfrm>
          <a:prstGeom prst="rect">
            <a:avLst/>
          </a:prstGeom>
          <a:noFill/>
          <a:ln w="12700">
            <a:solidFill>
              <a:prstClr val="black"/>
            </a:solidFill>
          </a:ln>
        </p:spPr>
        <p:txBody>
          <a:bodyPr vert="horz" lIns="91440" tIns="45720" rIns="91440" bIns="45720" rtlCol="0" anchor="ctr"/>
          <a:lstStyle/>
          <a:p>
            <a:pPr>
              <a:defRPr/>
            </a:pPr>
            <a:endParaRPr lang="en-AU"/>
          </a:p>
        </p:txBody>
      </p:sp>
      <p:sp>
        <p:nvSpPr>
          <p:cNvPr id="7" name="Notes Placeholder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AU"/>
          </a:p>
        </p:txBody>
      </p:sp>
      <p:sp>
        <p:nvSpPr>
          <p:cNvPr id="8" name="Footer Placeholder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9" name="Slide Number Placeholder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5780AC98-8E30-490D-A639-38DF0F70C274}" type="slidenum">
              <a:t>‹#›</a:t>
            </a:fld>
            <a:endParaRPr lang="en-AU"/>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AU" sz="1200">
                <a:solidFill>
                  <a:schemeClr val="tx1"/>
                </a:solidFill>
                <a:latin typeface="+mn-lt"/>
                <a:ea typeface="+mn-ea"/>
                <a:cs typeface="+mn-cs"/>
              </a:rPr>
              <a:t>Online Audiences have often been conceptualized as a vulnerable mass primed to radicalisation towards violent extremism, often by cursory demographics such as age range aka youth and religious belief (Sageman 2014).</a:t>
            </a:r>
            <a:endParaRPr/>
          </a:p>
          <a:p>
            <a:pPr>
              <a:defRPr/>
            </a:pPr>
            <a:endParaRPr lang="en-AU" sz="1200">
              <a:solidFill>
                <a:schemeClr val="tx1"/>
              </a:solidFill>
              <a:latin typeface="+mn-lt"/>
              <a:ea typeface="+mn-ea"/>
              <a:cs typeface="+mn-cs"/>
            </a:endParaRPr>
          </a:p>
          <a:p>
            <a:pPr>
              <a:defRPr/>
            </a:pPr>
            <a:r>
              <a:rPr lang="en-AU" sz="1200">
                <a:solidFill>
                  <a:schemeClr val="tx1"/>
                </a:solidFill>
                <a:latin typeface="+mn-lt"/>
                <a:ea typeface="+mn-ea"/>
                <a:cs typeface="+mn-cs"/>
              </a:rPr>
              <a:t>Once an audience has been defined, studies frequently perceive them as uniform, exhibiting homogenous and instantaneous emotions and behaviours (Laswell, cited in Jowett &amp; O’Donnell 2015).</a:t>
            </a:r>
            <a:endParaRPr/>
          </a:p>
          <a:p>
            <a:pPr>
              <a:defRPr/>
            </a:pPr>
            <a:endParaRPr lang="en-AU" sz="1200">
              <a:solidFill>
                <a:schemeClr val="tx1"/>
              </a:solidFill>
              <a:latin typeface="+mn-lt"/>
              <a:ea typeface="+mn-ea"/>
              <a:cs typeface="+mn-cs"/>
            </a:endParaRPr>
          </a:p>
          <a:p>
            <a:pPr>
              <a:defRPr/>
            </a:pPr>
            <a:r>
              <a:rPr lang="en-AU" sz="1200">
                <a:solidFill>
                  <a:schemeClr val="tx1"/>
                </a:solidFill>
                <a:latin typeface="+mn-lt"/>
                <a:ea typeface="+mn-ea"/>
                <a:cs typeface="+mn-cs"/>
              </a:rPr>
              <a:t>This has created perceptions of an ‘at-risk audience’ particularly in relation to ‘youth audiences’ (understood in our research as between 12-17 years of age). Lacking agency, these audiences are perceived as vulnerable and highly susceptible to the risks of radicalisation associated with consumption of online violent extremist content that has itself been defined statically as risky and dangerous by adult audiences within government and academia amongst others. </a:t>
            </a:r>
            <a:endParaRPr/>
          </a:p>
          <a:p>
            <a:pPr>
              <a:defRPr/>
            </a:pPr>
            <a:endParaRPr lang="en-AU"/>
          </a:p>
          <a:p>
            <a:pPr marL="0" marR="0" lvl="0" indent="0" algn="l" defTabSz="914400">
              <a:lnSpc>
                <a:spcPct val="100000"/>
              </a:lnSpc>
              <a:spcBef>
                <a:spcPts val="0"/>
              </a:spcBef>
              <a:spcAft>
                <a:spcPts val="0"/>
              </a:spcAft>
              <a:buClrTx/>
              <a:buSzTx/>
              <a:buFontTx/>
              <a:buNone/>
              <a:defRPr/>
            </a:pPr>
            <a:r>
              <a:rPr lang="en-AU" b="1"/>
              <a:t>The research has focused on what media does to this audience as opposed to what this audience does with media  </a:t>
            </a:r>
            <a:endParaRPr/>
          </a:p>
          <a:p>
            <a:pPr>
              <a:defRPr/>
            </a:pPr>
            <a:endParaRPr lang="en-AU"/>
          </a:p>
        </p:txBody>
      </p:sp>
      <p:sp>
        <p:nvSpPr>
          <p:cNvPr id="6" name="Slide Number Placeholder 3"/>
          <p:cNvSpPr>
            <a:spLocks noGrp="1"/>
          </p:cNvSpPr>
          <p:nvPr>
            <p:ph type="sldNum" sz="quarter" idx="10"/>
          </p:nvPr>
        </p:nvSpPr>
        <p:spPr bwMode="auto"/>
        <p:txBody>
          <a:bodyPr/>
          <a:lstStyle/>
          <a:p>
            <a:pPr>
              <a:defRPr/>
            </a:pPr>
            <a:fld id="{5780AC98-8E30-490D-A639-38DF0F70C274}" type="slidenum">
              <a:t>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bwMode="auto">
        <a:xfrm>
          <a:off x="0" y="0"/>
          <a:ext cx="0" cy="0"/>
          <a:chOff x="0" y="0"/>
          <a:chExt cx="0" cy="0"/>
        </a:xfrm>
      </p:grpSpPr>
      <p:sp>
        <p:nvSpPr>
          <p:cNvPr id="4" name="Rectangle 6"/>
          <p:cNvSpPr/>
          <p:nvPr userDrawn="1"/>
        </p:nvSpPr>
        <p:spPr bwMode="auto">
          <a:xfrm>
            <a:off x="241904" y="181429"/>
            <a:ext cx="11710747" cy="65042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AU" sz="1800"/>
          </a:p>
        </p:txBody>
      </p:sp>
      <p:pic>
        <p:nvPicPr>
          <p:cNvPr id="5" name="Picture 7" descr="MAC21_190.5x254_PowerPoint_Images_Cov v2.png"/>
          <p:cNvPicPr>
            <a:picLocks noChangeAspect="1"/>
          </p:cNvPicPr>
          <p:nvPr userDrawn="1"/>
        </p:nvPicPr>
        <p:blipFill>
          <a:blip r:embed="rId2"/>
          <a:stretch/>
        </p:blipFill>
        <p:spPr bwMode="auto">
          <a:xfrm>
            <a:off x="0" y="2941247"/>
            <a:ext cx="12192000" cy="3925824"/>
          </a:xfrm>
          <a:prstGeom prst="rect">
            <a:avLst/>
          </a:prstGeom>
        </p:spPr>
      </p:pic>
      <p:sp>
        <p:nvSpPr>
          <p:cNvPr id="6" name="Text Placeholder 2"/>
          <p:cNvSpPr>
            <a:spLocks noGrp="1"/>
          </p:cNvSpPr>
          <p:nvPr>
            <p:ph type="body" idx="14" hasCustomPrompt="1"/>
          </p:nvPr>
        </p:nvSpPr>
        <p:spPr bwMode="auto">
          <a:xfrm>
            <a:off x="609599" y="2754276"/>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AU"/>
              <a:t>DATE: 3 October 2014</a:t>
            </a:r>
            <a:endParaRPr/>
          </a:p>
        </p:txBody>
      </p:sp>
      <p:sp>
        <p:nvSpPr>
          <p:cNvPr id="7" name="Title 14"/>
          <p:cNvSpPr>
            <a:spLocks noGrp="1"/>
          </p:cNvSpPr>
          <p:nvPr>
            <p:ph type="title" hasCustomPrompt="1"/>
          </p:nvPr>
        </p:nvSpPr>
        <p:spPr bwMode="auto">
          <a:xfrm>
            <a:off x="624340" y="1484784"/>
            <a:ext cx="8544000" cy="648000"/>
          </a:xfrm>
        </p:spPr>
        <p:txBody>
          <a:bodyPr/>
          <a:lstStyle/>
          <a:p>
            <a:pPr>
              <a:defRPr/>
            </a:pPr>
            <a:r>
              <a:rPr lang="en-US"/>
              <a:t>Click to edit master title style</a:t>
            </a:r>
            <a:endParaRPr lang="en-AU"/>
          </a:p>
        </p:txBody>
      </p:sp>
      <p:sp>
        <p:nvSpPr>
          <p:cNvPr id="8" name="Text Placeholder 16"/>
          <p:cNvSpPr>
            <a:spLocks noGrp="1"/>
          </p:cNvSpPr>
          <p:nvPr>
            <p:ph type="body" sz="quarter" idx="15" hasCustomPrompt="1"/>
          </p:nvPr>
        </p:nvSpPr>
        <p:spPr bwMode="auto">
          <a:xfrm>
            <a:off x="624417" y="213360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pic>
        <p:nvPicPr>
          <p:cNvPr id="9" name="Picture 9"/>
          <p:cNvPicPr>
            <a:picLocks noChangeAspect="1"/>
          </p:cNvPicPr>
          <p:nvPr userDrawn="1"/>
        </p:nvPicPr>
        <p:blipFill>
          <a:blip r:embed="rId3"/>
          <a:stretch/>
        </p:blipFill>
        <p:spPr bwMode="auto">
          <a:xfrm>
            <a:off x="9898117" y="181429"/>
            <a:ext cx="2037600" cy="762730"/>
          </a:xfrm>
          <a:prstGeom prst="rect">
            <a:avLst/>
          </a:prstGeom>
        </p:spPr>
      </p:pic>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Picture">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p>
            <a:pPr>
              <a:defRPr/>
            </a:pPr>
            <a:r>
              <a:rPr lang="en-US"/>
              <a:t>Click to edit master title style</a:t>
            </a:r>
            <a:endParaRPr lang="en-AU"/>
          </a:p>
        </p:txBody>
      </p:sp>
      <p:sp>
        <p:nvSpPr>
          <p:cNvPr id="5" name="Footer Placeholder 4"/>
          <p:cNvSpPr>
            <a:spLocks noGrp="1"/>
          </p:cNvSpPr>
          <p:nvPr>
            <p:ph type="ftr" sz="quarter" idx="11"/>
          </p:nvPr>
        </p:nvSpPr>
        <p:spPr bwMode="auto">
          <a:xfrm>
            <a:off x="623391" y="6381329"/>
            <a:ext cx="5376597" cy="365125"/>
          </a:xfrm>
        </p:spPr>
        <p:txBody>
          <a:bodyPr/>
          <a:lstStyle>
            <a:lvl1pPr algn="l">
              <a:defRPr sz="1050"/>
            </a:lvl1pPr>
          </a:lstStyle>
          <a:p>
            <a:pPr>
              <a:defRPr/>
            </a:pPr>
            <a:r>
              <a:rPr lang="en-AU"/>
              <a:t>OFFICE | FACULTY | DEPARTMENT</a:t>
            </a:r>
          </a:p>
        </p:txBody>
      </p:sp>
      <p:sp>
        <p:nvSpPr>
          <p:cNvPr id="6" name="Slide Number Placeholder 5"/>
          <p:cNvSpPr>
            <a:spLocks noGrp="1"/>
          </p:cNvSpPr>
          <p:nvPr>
            <p:ph type="sldNum" sz="quarter" idx="12"/>
          </p:nvPr>
        </p:nvSpPr>
        <p:spPr bwMode="auto">
          <a:xfrm>
            <a:off x="8737600" y="6381329"/>
            <a:ext cx="2844800" cy="365125"/>
          </a:xfrm>
        </p:spPr>
        <p:txBody>
          <a:bodyPr/>
          <a:lstStyle/>
          <a:p>
            <a:pPr>
              <a:defRPr/>
            </a:pPr>
            <a:fld id="{D9C42BCC-44E8-4F98-A8FE-EAF16D8C1E6E}" type="slidenum">
              <a:t>‹#›</a:t>
            </a:fld>
            <a:endParaRPr lang="en-AU"/>
          </a:p>
        </p:txBody>
      </p:sp>
      <p:sp>
        <p:nvSpPr>
          <p:cNvPr id="7" name="Text Placeholder 16"/>
          <p:cNvSpPr>
            <a:spLocks noGrp="1"/>
          </p:cNvSpPr>
          <p:nvPr>
            <p:ph type="body" sz="quarter" idx="15" hasCustomPrompt="1"/>
          </p:nvPr>
        </p:nvSpPr>
        <p:spPr bwMode="auto">
          <a:xfrm>
            <a:off x="623391" y="90872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sp>
        <p:nvSpPr>
          <p:cNvPr id="8" name="Picture Placeholder 3"/>
          <p:cNvSpPr>
            <a:spLocks noGrp="1"/>
          </p:cNvSpPr>
          <p:nvPr>
            <p:ph type="pic" sz="quarter" idx="16"/>
          </p:nvPr>
        </p:nvSpPr>
        <p:spPr bwMode="auto">
          <a:xfrm>
            <a:off x="734400" y="1601998"/>
            <a:ext cx="10752000" cy="4525200"/>
          </a:xfrm>
        </p:spPr>
        <p:txBody>
          <a:bodyPr/>
          <a:lstStyle/>
          <a:p>
            <a:pPr>
              <a:defRPr/>
            </a:pPr>
            <a:r>
              <a:rPr lang="en-US"/>
              <a:t>Click icon to add picture</a:t>
            </a:r>
            <a:endParaRPr lang="en-AU"/>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Footer Placeholder 2"/>
          <p:cNvSpPr>
            <a:spLocks noGrp="1"/>
          </p:cNvSpPr>
          <p:nvPr>
            <p:ph type="ftr" sz="quarter" idx="11"/>
          </p:nvPr>
        </p:nvSpPr>
        <p:spPr bwMode="auto">
          <a:xfrm>
            <a:off x="623391" y="6309321"/>
            <a:ext cx="5472608" cy="365125"/>
          </a:xfrm>
        </p:spPr>
        <p:txBody>
          <a:bodyPr/>
          <a:lstStyle/>
          <a:p>
            <a:pPr>
              <a:defRPr/>
            </a:pPr>
            <a:r>
              <a:rPr lang="en-AU"/>
              <a:t>OFFICE | FACULTY | DEPARTMENT</a:t>
            </a:r>
            <a:endParaRPr/>
          </a:p>
        </p:txBody>
      </p:sp>
      <p:sp>
        <p:nvSpPr>
          <p:cNvPr id="5" name="Slide Number Placeholder 3"/>
          <p:cNvSpPr>
            <a:spLocks noGrp="1"/>
          </p:cNvSpPr>
          <p:nvPr>
            <p:ph type="sldNum" sz="quarter" idx="12"/>
          </p:nvPr>
        </p:nvSpPr>
        <p:spPr bwMode="auto">
          <a:xfrm>
            <a:off x="8737600" y="6309321"/>
            <a:ext cx="2844800" cy="365125"/>
          </a:xfrm>
        </p:spPr>
        <p:txBody>
          <a:bodyPr/>
          <a:lstStyle/>
          <a:p>
            <a:pPr>
              <a:defRPr/>
            </a:pPr>
            <a:fld id="{D9C42BCC-44E8-4F98-A8FE-EAF16D8C1E6E}" type="slidenum">
              <a:t>‹#›</a:t>
            </a:fld>
            <a:endParaRPr lang="en-AU"/>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Sub Bullet Point Text">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lvl1pPr>
              <a:buFontTx/>
              <a:buNone/>
              <a:defRPr/>
            </a:lvl1pPr>
          </a:lstStyle>
          <a:p>
            <a:pPr>
              <a:defRPr/>
            </a:pPr>
            <a:r>
              <a:rPr lang="en-AU"/>
              <a:t>Bullet point text</a:t>
            </a:r>
            <a:endParaRPr lang="en-US"/>
          </a:p>
        </p:txBody>
      </p:sp>
      <p:sp>
        <p:nvSpPr>
          <p:cNvPr id="5" name="Slide Number Placeholder 2"/>
          <p:cNvSpPr>
            <a:spLocks noGrp="1"/>
          </p:cNvSpPr>
          <p:nvPr>
            <p:ph type="sldNum" sz="quarter" idx="10"/>
          </p:nvPr>
        </p:nvSpPr>
        <p:spPr bwMode="auto"/>
        <p:txBody>
          <a:bodyPr/>
          <a:lstStyle/>
          <a:p>
            <a:pPr>
              <a:defRPr/>
            </a:pPr>
            <a:fld id="{D263D112-7C89-384D-B4FC-664FC949D667}" type="slidenum">
              <a:t>‹#›</a:t>
            </a:fld>
            <a:endParaRPr lang="en-AU"/>
          </a:p>
        </p:txBody>
      </p:sp>
      <p:sp>
        <p:nvSpPr>
          <p:cNvPr id="6" name="Date Placeholder 3"/>
          <p:cNvSpPr>
            <a:spLocks noGrp="1"/>
          </p:cNvSpPr>
          <p:nvPr>
            <p:ph type="dt" sz="half" idx="11"/>
          </p:nvPr>
        </p:nvSpPr>
        <p:spPr bwMode="auto">
          <a:xfrm>
            <a:off x="609600" y="6356351"/>
            <a:ext cx="2844800" cy="365125"/>
          </a:xfrm>
          <a:prstGeom prst="rect">
            <a:avLst/>
          </a:prstGeom>
        </p:spPr>
        <p:txBody>
          <a:bodyPr/>
          <a:lstStyle/>
          <a:p>
            <a:pPr>
              <a:defRPr/>
            </a:pPr>
            <a:r>
              <a:rPr lang="en-AU"/>
              <a:t>OFFICE  I  FACULTY  I  DEPARTMENT</a:t>
            </a:r>
            <a:endParaRPr lang="en-US"/>
          </a:p>
        </p:txBody>
      </p:sp>
      <p:sp>
        <p:nvSpPr>
          <p:cNvPr id="7" name="Text Placeholder 12"/>
          <p:cNvSpPr>
            <a:spLocks noGrp="1"/>
          </p:cNvSpPr>
          <p:nvPr>
            <p:ph type="body" sz="quarter" idx="29" hasCustomPrompt="1"/>
          </p:nvPr>
        </p:nvSpPr>
        <p:spPr bwMode="auto">
          <a:xfrm>
            <a:off x="613429" y="846667"/>
            <a:ext cx="8530571" cy="532191"/>
          </a:xfrm>
          <a:prstGeom prst="rect">
            <a:avLst/>
          </a:prstGeom>
        </p:spPr>
        <p:txBody>
          <a:bodyPr>
            <a:normAutofit/>
          </a:bodyPr>
          <a:lstStyle>
            <a:lvl1pPr marL="0" indent="0">
              <a:buFontTx/>
              <a:buNone/>
              <a:defRPr lang="en-AU" sz="2400" cap="all">
                <a:solidFill>
                  <a:schemeClr val="tx2"/>
                </a:solidFill>
                <a:latin typeface="+mj-lt"/>
                <a:ea typeface="+mn-ea"/>
                <a:cs typeface="Arial"/>
              </a:defRPr>
            </a:lvl1pPr>
          </a:lstStyle>
          <a:p>
            <a:pPr lvl="0">
              <a:defRPr/>
            </a:pPr>
            <a:r>
              <a:rPr lang="en-AU"/>
              <a:t>SUBHEAD</a:t>
            </a:r>
            <a:endParaRPr/>
          </a:p>
        </p:txBody>
      </p:sp>
      <p:sp>
        <p:nvSpPr>
          <p:cNvPr id="8" name="Text Placeholder 12"/>
          <p:cNvSpPr>
            <a:spLocks noGrp="1"/>
          </p:cNvSpPr>
          <p:nvPr>
            <p:ph type="body" sz="quarter" idx="30" hasCustomPrompt="1"/>
          </p:nvPr>
        </p:nvSpPr>
        <p:spPr bwMode="auto">
          <a:xfrm>
            <a:off x="613429" y="1628985"/>
            <a:ext cx="10914784" cy="4456855"/>
          </a:xfrm>
          <a:prstGeom prst="rect">
            <a:avLst/>
          </a:prstGeom>
        </p:spPr>
        <p:txBody>
          <a:bodyPr>
            <a:normAutofit/>
          </a:bodyPr>
          <a:lstStyle>
            <a:lvl1pPr marL="380990" indent="-380990">
              <a:spcAft>
                <a:spcPts val="0"/>
              </a:spcAft>
              <a:buSzPct val="73000"/>
              <a:buFont typeface="Arial"/>
              <a:buChar char="•"/>
              <a:defRPr lang="en-AU" sz="2400" b="0" cap="none">
                <a:solidFill>
                  <a:schemeClr val="tx1"/>
                </a:solidFill>
                <a:latin typeface="Georgia"/>
                <a:ea typeface="+mn-ea"/>
                <a:cs typeface="Georgia"/>
              </a:defRPr>
            </a:lvl1pPr>
            <a:lvl2pPr>
              <a:defRPr/>
            </a:lvl2pPr>
            <a:lvl3pPr>
              <a:defRPr/>
            </a:lvl3pPr>
            <a:lvl4pPr>
              <a:defRPr lang="en-AU" sz="2400" b="0" cap="none">
                <a:solidFill>
                  <a:schemeClr val="tx1"/>
                </a:solidFill>
                <a:latin typeface="Georgia"/>
                <a:ea typeface="+mn-ea"/>
                <a:cs typeface="Georgia"/>
              </a:defRPr>
            </a:lvl4pPr>
            <a:lvl5pPr>
              <a:defRPr/>
            </a:lvl5pPr>
          </a:lstStyle>
          <a:p>
            <a:pPr marL="0" lvl="3" indent="0" algn="l" defTabSz="609585">
              <a:lnSpc>
                <a:spcPct val="100000"/>
              </a:lnSpc>
              <a:spcBef>
                <a:spcPts val="0"/>
              </a:spcBef>
              <a:spcAft>
                <a:spcPts val="400"/>
              </a:spcAft>
              <a:buFontTx/>
              <a:buNone/>
              <a:defRPr/>
            </a:pPr>
            <a:r>
              <a:rPr lang="en-AU"/>
              <a:t>Bullets with sub-bullets</a:t>
            </a:r>
            <a:endParaRPr/>
          </a:p>
          <a:p>
            <a:pPr lvl="0">
              <a:defRPr/>
            </a:pPr>
            <a:r>
              <a:rPr lang="en-AU"/>
              <a:t>First Level</a:t>
            </a:r>
            <a:endParaRPr/>
          </a:p>
          <a:p>
            <a:pPr lvl="1">
              <a:defRPr/>
            </a:pPr>
            <a:r>
              <a:rPr lang="en-AU"/>
              <a:t>Second Level</a:t>
            </a:r>
            <a:endParaRPr/>
          </a:p>
          <a:p>
            <a:pPr lvl="2">
              <a:defRPr/>
            </a:pPr>
            <a:r>
              <a:rPr lang="en-AU"/>
              <a:t>Third Level</a:t>
            </a:r>
            <a:endParaRPr/>
          </a:p>
          <a:p>
            <a:pPr lvl="3">
              <a:defRPr/>
            </a:pPr>
            <a:r>
              <a:rPr lang="en-AU"/>
              <a:t>Fourth Level</a:t>
            </a:r>
            <a:endParaRPr/>
          </a:p>
          <a:p>
            <a:pPr lvl="4">
              <a:defRPr/>
            </a:pPr>
            <a:r>
              <a:rPr lang="en-AU"/>
              <a:t>Fifth Level</a:t>
            </a:r>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userDrawn="1">
  <p:cSld name="3_Title Slide">
    <p:spTree>
      <p:nvGrpSpPr>
        <p:cNvPr id="1" name=""/>
        <p:cNvGrpSpPr/>
        <p:nvPr/>
      </p:nvGrpSpPr>
      <p:grpSpPr bwMode="auto">
        <a:xfrm>
          <a:off x="0" y="0"/>
          <a:ext cx="0" cy="0"/>
          <a:chOff x="0" y="0"/>
          <a:chExt cx="0" cy="0"/>
        </a:xfrm>
      </p:grpSpPr>
      <p:sp>
        <p:nvSpPr>
          <p:cNvPr id="4" name="Shape 12"/>
          <p:cNvSpPr/>
          <p:nvPr/>
        </p:nvSpPr>
        <p:spPr bwMode="auto">
          <a:xfrm>
            <a:off x="241903" y="181429"/>
            <a:ext cx="11710749" cy="6504214"/>
          </a:xfrm>
          <a:prstGeom prst="rect">
            <a:avLst/>
          </a:prstGeom>
          <a:solidFill>
            <a:srgbClr val="D6D2C4"/>
          </a:solidFill>
          <a:ln w="12700">
            <a:miter lim="400000"/>
          </a:ln>
        </p:spPr>
        <p:txBody>
          <a:bodyPr lIns="45719" rIns="45719" anchor="ctr"/>
          <a:lstStyle/>
          <a:p>
            <a:pPr algn="ctr">
              <a:defRPr>
                <a:solidFill>
                  <a:srgbClr val="FFFFFF"/>
                </a:solidFill>
              </a:defRPr>
            </a:pPr>
            <a:endParaRPr/>
          </a:p>
        </p:txBody>
      </p:sp>
      <p:pic>
        <p:nvPicPr>
          <p:cNvPr id="5" name="image3.png" descr="MAC21_190.5x254_PowerPoint_Images_Cov v2.png"/>
          <p:cNvPicPr>
            <a:picLocks noChangeAspect="1"/>
          </p:cNvPicPr>
          <p:nvPr/>
        </p:nvPicPr>
        <p:blipFill>
          <a:blip r:embed="rId2"/>
          <a:stretch/>
        </p:blipFill>
        <p:spPr bwMode="auto">
          <a:xfrm>
            <a:off x="0" y="2941247"/>
            <a:ext cx="12192000" cy="3925824"/>
          </a:xfrm>
          <a:prstGeom prst="rect">
            <a:avLst/>
          </a:prstGeom>
          <a:ln w="12700">
            <a:miter lim="400000"/>
          </a:ln>
        </p:spPr>
      </p:pic>
      <p:sp>
        <p:nvSpPr>
          <p:cNvPr id="6" name="Shape 14"/>
          <p:cNvSpPr>
            <a:spLocks noGrp="1"/>
          </p:cNvSpPr>
          <p:nvPr>
            <p:ph type="body" sz="quarter" idx="1"/>
          </p:nvPr>
        </p:nvSpPr>
        <p:spPr bwMode="auto">
          <a:xfrm>
            <a:off x="609598" y="2754276"/>
            <a:ext cx="6175830" cy="275581"/>
          </a:xfrm>
          <a:prstGeom prst="rect">
            <a:avLst/>
          </a:prstGeom>
        </p:spPr>
        <p:txBody>
          <a:bodyPr/>
          <a:lstStyle>
            <a:lvl1pPr marL="0" indent="0">
              <a:spcBef>
                <a:spcPts val="200"/>
              </a:spcBef>
              <a:buSzTx/>
              <a:buFontTx/>
              <a:buNone/>
              <a:defRPr sz="1100"/>
            </a:lvl1pPr>
          </a:lstStyle>
          <a:p>
            <a:pPr>
              <a:defRPr/>
            </a:pPr>
            <a:r>
              <a:t>DATE: 3 October 2014</a:t>
            </a:r>
          </a:p>
        </p:txBody>
      </p:sp>
      <p:sp>
        <p:nvSpPr>
          <p:cNvPr id="7" name="Shape 15"/>
          <p:cNvSpPr>
            <a:spLocks noGrp="1"/>
          </p:cNvSpPr>
          <p:nvPr>
            <p:ph type="title"/>
          </p:nvPr>
        </p:nvSpPr>
        <p:spPr bwMode="auto">
          <a:xfrm>
            <a:off x="624340" y="1484782"/>
            <a:ext cx="8544001" cy="648001"/>
          </a:xfrm>
          <a:prstGeom prst="rect">
            <a:avLst/>
          </a:prstGeom>
        </p:spPr>
        <p:txBody>
          <a:bodyPr/>
          <a:lstStyle/>
          <a:p>
            <a:pPr>
              <a:defRPr/>
            </a:pPr>
            <a:r>
              <a:t>Click to edit master title style</a:t>
            </a:r>
          </a:p>
        </p:txBody>
      </p:sp>
      <p:sp>
        <p:nvSpPr>
          <p:cNvPr id="8" name="Shape 16"/>
          <p:cNvSpPr>
            <a:spLocks noGrp="1"/>
          </p:cNvSpPr>
          <p:nvPr>
            <p:ph type="body" sz="quarter" idx="13"/>
          </p:nvPr>
        </p:nvSpPr>
        <p:spPr bwMode="auto">
          <a:xfrm>
            <a:off x="624417" y="2133600"/>
            <a:ext cx="8542867" cy="503238"/>
          </a:xfrm>
          <a:prstGeom prst="rect">
            <a:avLst/>
          </a:prstGeom>
        </p:spPr>
        <p:txBody>
          <a:bodyPr/>
          <a:lstStyle/>
          <a:p>
            <a:pPr marL="0" indent="0">
              <a:buSzTx/>
              <a:buFontTx/>
              <a:buNone/>
              <a:defRPr cap="all">
                <a:solidFill>
                  <a:schemeClr val="accent1"/>
                </a:solidFill>
              </a:defRPr>
            </a:pPr>
            <a:endParaRPr/>
          </a:p>
        </p:txBody>
      </p:sp>
      <p:pic>
        <p:nvPicPr>
          <p:cNvPr id="9" name="image1.png"/>
          <p:cNvPicPr>
            <a:picLocks noChangeAspect="1"/>
          </p:cNvPicPr>
          <p:nvPr/>
        </p:nvPicPr>
        <p:blipFill>
          <a:blip r:embed="rId3"/>
          <a:stretch/>
        </p:blipFill>
        <p:spPr bwMode="auto">
          <a:xfrm>
            <a:off x="9898116" y="181429"/>
            <a:ext cx="2037601" cy="762730"/>
          </a:xfrm>
          <a:prstGeom prst="rect">
            <a:avLst/>
          </a:prstGeom>
          <a:ln w="12700">
            <a:miter lim="400000"/>
          </a:ln>
        </p:spPr>
      </p:pic>
      <p:sp>
        <p:nvSpPr>
          <p:cNvPr id="10" name="Shape 18"/>
          <p:cNvSpPr>
            <a:spLocks noGrp="1"/>
          </p:cNvSpPr>
          <p:nvPr>
            <p:ph type="sldNum" sz="quarter" idx="2"/>
          </p:nvPr>
        </p:nvSpPr>
        <p:spPr bwMode="auto">
          <a:xfrm>
            <a:off x="5892800" y="6172200"/>
            <a:ext cx="2844800" cy="368301"/>
          </a:xfrm>
          <a:prstGeom prst="rect">
            <a:avLst/>
          </a:prstGeom>
        </p:spPr>
        <p:txBody>
          <a:bodyPr/>
          <a:lstStyle/>
          <a:p>
            <a:pPr>
              <a:defRPr/>
            </a:pPr>
            <a:fld id="{86CB4B4D-7CA3-9044-876B-883B54F8677D}" type="slidenum">
              <a:t>‹#›</a:t>
            </a:fld>
            <a:endParaRPr/>
          </a:p>
        </p:txBody>
      </p:sp>
    </p:spTree>
  </p:cSld>
  <p:clrMapOvr>
    <a:masterClrMapping/>
  </p:clrMapOvr>
  <p:hf/>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x" userDrawn="1">
  <p:cSld name="1_One Column Content">
    <p:spTree>
      <p:nvGrpSpPr>
        <p:cNvPr id="1" name=""/>
        <p:cNvGrpSpPr/>
        <p:nvPr/>
      </p:nvGrpSpPr>
      <p:grpSpPr bwMode="auto">
        <a:xfrm>
          <a:off x="0" y="0"/>
          <a:ext cx="0" cy="0"/>
          <a:chOff x="0" y="0"/>
          <a:chExt cx="0" cy="0"/>
        </a:xfrm>
      </p:grpSpPr>
      <p:sp>
        <p:nvSpPr>
          <p:cNvPr id="4" name="Shape 68"/>
          <p:cNvSpPr>
            <a:spLocks noGrp="1"/>
          </p:cNvSpPr>
          <p:nvPr>
            <p:ph type="title"/>
          </p:nvPr>
        </p:nvSpPr>
        <p:spPr bwMode="auto">
          <a:xfrm>
            <a:off x="609600" y="274638"/>
            <a:ext cx="8544001" cy="648000"/>
          </a:xfrm>
          <a:prstGeom prst="rect">
            <a:avLst/>
          </a:prstGeom>
        </p:spPr>
        <p:txBody>
          <a:bodyPr/>
          <a:lstStyle/>
          <a:p>
            <a:pPr>
              <a:defRPr/>
            </a:pPr>
            <a:r>
              <a:t>Click to edit master title style</a:t>
            </a:r>
          </a:p>
        </p:txBody>
      </p:sp>
      <p:sp>
        <p:nvSpPr>
          <p:cNvPr id="5" name="Shape 69"/>
          <p:cNvSpPr>
            <a:spLocks noGrp="1"/>
          </p:cNvSpPr>
          <p:nvPr>
            <p:ph type="body" idx="1"/>
          </p:nvPr>
        </p:nvSpPr>
        <p:spPr bwMode="auto">
          <a:xfrm>
            <a:off x="609600" y="1600200"/>
            <a:ext cx="10972800" cy="4525964"/>
          </a:xfrm>
          <a:prstGeom prst="rect">
            <a:avLst/>
          </a:prstGeom>
        </p:spPr>
        <p:txBody>
          <a:bodyPr/>
          <a:lstStyle>
            <a:lvl1pPr marL="0" indent="0">
              <a:buSzTx/>
              <a:buFontTx/>
              <a:buNone/>
            </a:lvl1pPr>
          </a:lstStyle>
          <a:p>
            <a:pPr>
              <a:defRPr/>
            </a:pPr>
            <a:r>
              <a:t>Content no bullets</a:t>
            </a:r>
          </a:p>
        </p:txBody>
      </p:sp>
      <p:sp>
        <p:nvSpPr>
          <p:cNvPr id="6" name="Shape 70"/>
          <p:cNvSpPr>
            <a:spLocks noGrp="1"/>
          </p:cNvSpPr>
          <p:nvPr>
            <p:ph type="sldNum" sz="quarter" idx="2"/>
          </p:nvPr>
        </p:nvSpPr>
        <p:spPr bwMode="auto">
          <a:xfrm>
            <a:off x="11336997" y="6450398"/>
            <a:ext cx="245404" cy="226987"/>
          </a:xfrm>
          <a:prstGeom prst="rect">
            <a:avLst/>
          </a:prstGeom>
        </p:spPr>
        <p:txBody>
          <a:bodyPr/>
          <a:lstStyle/>
          <a:p>
            <a:pPr>
              <a:defRPr/>
            </a:pPr>
            <a:fld id="{86CB4B4D-7CA3-9044-876B-883B54F8677D}" type="slidenum">
              <a:t>‹#›</a:t>
            </a:fld>
            <a:endParaRPr/>
          </a:p>
        </p:txBody>
      </p:sp>
      <p:sp>
        <p:nvSpPr>
          <p:cNvPr id="7" name="Shape 71"/>
          <p:cNvSpPr>
            <a:spLocks noGrp="1"/>
          </p:cNvSpPr>
          <p:nvPr>
            <p:ph type="body" sz="quarter" idx="13"/>
          </p:nvPr>
        </p:nvSpPr>
        <p:spPr bwMode="auto">
          <a:xfrm>
            <a:off x="623391" y="908720"/>
            <a:ext cx="8542867" cy="503239"/>
          </a:xfrm>
          <a:prstGeom prst="rect">
            <a:avLst/>
          </a:prstGeom>
        </p:spPr>
        <p:txBody>
          <a:bodyPr/>
          <a:lstStyle/>
          <a:p>
            <a:pPr marL="0" indent="0">
              <a:buSzTx/>
              <a:buFontTx/>
              <a:buNone/>
              <a:defRPr cap="all">
                <a:solidFill>
                  <a:schemeClr val="accent1"/>
                </a:solidFill>
              </a:defRPr>
            </a:pPr>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_Title Slide">
    <p:spTree>
      <p:nvGrpSpPr>
        <p:cNvPr id="1" name=""/>
        <p:cNvGrpSpPr/>
        <p:nvPr/>
      </p:nvGrpSpPr>
      <p:grpSpPr bwMode="auto">
        <a:xfrm>
          <a:off x="0" y="0"/>
          <a:ext cx="0" cy="0"/>
          <a:chOff x="0" y="0"/>
          <a:chExt cx="0" cy="0"/>
        </a:xfrm>
      </p:grpSpPr>
      <p:sp>
        <p:nvSpPr>
          <p:cNvPr id="4" name="Rectangle 6"/>
          <p:cNvSpPr/>
          <p:nvPr userDrawn="1"/>
        </p:nvSpPr>
        <p:spPr bwMode="auto">
          <a:xfrm>
            <a:off x="241904" y="181429"/>
            <a:ext cx="11710747" cy="65042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AU" sz="1800"/>
          </a:p>
        </p:txBody>
      </p:sp>
      <p:sp>
        <p:nvSpPr>
          <p:cNvPr id="5" name="Text Placeholder 2"/>
          <p:cNvSpPr>
            <a:spLocks noGrp="1"/>
          </p:cNvSpPr>
          <p:nvPr>
            <p:ph type="body" idx="14" hasCustomPrompt="1"/>
          </p:nvPr>
        </p:nvSpPr>
        <p:spPr bwMode="auto">
          <a:xfrm>
            <a:off x="609599" y="2754276"/>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AU"/>
              <a:t>DATE: 3 October 2014</a:t>
            </a:r>
            <a:endParaRPr/>
          </a:p>
        </p:txBody>
      </p:sp>
      <p:sp>
        <p:nvSpPr>
          <p:cNvPr id="6" name="Title 14"/>
          <p:cNvSpPr>
            <a:spLocks noGrp="1"/>
          </p:cNvSpPr>
          <p:nvPr>
            <p:ph type="title" hasCustomPrompt="1"/>
          </p:nvPr>
        </p:nvSpPr>
        <p:spPr bwMode="auto">
          <a:xfrm>
            <a:off x="624340" y="1484784"/>
            <a:ext cx="8544000" cy="648000"/>
          </a:xfrm>
        </p:spPr>
        <p:txBody>
          <a:bodyPr/>
          <a:lstStyle/>
          <a:p>
            <a:pPr>
              <a:defRPr/>
            </a:pPr>
            <a:r>
              <a:rPr lang="en-US"/>
              <a:t>Click to edit master title style</a:t>
            </a:r>
            <a:endParaRPr lang="en-AU"/>
          </a:p>
        </p:txBody>
      </p:sp>
      <p:sp>
        <p:nvSpPr>
          <p:cNvPr id="7" name="Text Placeholder 16"/>
          <p:cNvSpPr>
            <a:spLocks noGrp="1"/>
          </p:cNvSpPr>
          <p:nvPr>
            <p:ph type="body" sz="quarter" idx="15" hasCustomPrompt="1"/>
          </p:nvPr>
        </p:nvSpPr>
        <p:spPr bwMode="auto">
          <a:xfrm>
            <a:off x="624417" y="213360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pic>
        <p:nvPicPr>
          <p:cNvPr id="8" name="Picture 9"/>
          <p:cNvPicPr>
            <a:picLocks noChangeAspect="1"/>
          </p:cNvPicPr>
          <p:nvPr userDrawn="1"/>
        </p:nvPicPr>
        <p:blipFill>
          <a:blip r:embed="rId2"/>
          <a:stretch/>
        </p:blipFill>
        <p:spPr bwMode="auto">
          <a:xfrm>
            <a:off x="9898117" y="181429"/>
            <a:ext cx="2037600" cy="762730"/>
          </a:xfrm>
          <a:prstGeom prst="rect">
            <a:avLst/>
          </a:prstGeom>
        </p:spPr>
      </p:pic>
      <p:sp>
        <p:nvSpPr>
          <p:cNvPr id="9" name="Rectangle 1"/>
          <p:cNvSpPr/>
          <p:nvPr userDrawn="1"/>
        </p:nvSpPr>
        <p:spPr bwMode="auto">
          <a:xfrm>
            <a:off x="253780" y="3062172"/>
            <a:ext cx="4711095" cy="3633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a:p>
        </p:txBody>
      </p:sp>
      <p:pic>
        <p:nvPicPr>
          <p:cNvPr id="10" name="Picture Placeholder 9" descr="Section_Image.jpg"/>
          <p:cNvPicPr/>
          <p:nvPr userDrawn="1"/>
        </p:nvPicPr>
        <p:blipFill>
          <a:blip r:embed="rId3"/>
          <a:srcRect l="11403" t="16516" r="99" b="1"/>
          <a:stretch/>
        </p:blipFill>
        <p:spPr bwMode="auto">
          <a:xfrm>
            <a:off x="4964875" y="3062172"/>
            <a:ext cx="6987287" cy="3632400"/>
          </a:xfrm>
          <a:prstGeom prst="rect">
            <a:avLst/>
          </a:prstGeom>
        </p:spPr>
      </p:pic>
      <p:pic>
        <p:nvPicPr>
          <p:cNvPr id="11" name="Picture 2"/>
          <p:cNvPicPr>
            <a:picLocks noChangeAspect="1"/>
          </p:cNvPicPr>
          <p:nvPr userDrawn="1"/>
        </p:nvPicPr>
        <p:blipFill>
          <a:blip r:embed="rId4"/>
          <a:stretch/>
        </p:blipFill>
        <p:spPr bwMode="auto">
          <a:xfrm>
            <a:off x="4310118" y="3445665"/>
            <a:ext cx="1943987" cy="3239978"/>
          </a:xfrm>
          <a:prstGeom prst="rect">
            <a:avLst/>
          </a:prstGeom>
        </p:spPr>
      </p:pic>
      <p:sp>
        <p:nvSpPr>
          <p:cNvPr id="12" name="TextBox 10"/>
          <p:cNvSpPr>
            <a:spLocks noAdjustHandles="1"/>
          </p:cNvSpPr>
          <p:nvPr userDrawn="1"/>
        </p:nvSpPr>
        <p:spPr bwMode="auto">
          <a:xfrm>
            <a:off x="8046796" y="5910035"/>
            <a:ext cx="3591442" cy="655675"/>
          </a:xfrm>
          <a:prstGeom prst="rect">
            <a:avLst/>
          </a:prstGeom>
          <a:solidFill>
            <a:schemeClr val="accent1"/>
          </a:solidFill>
        </p:spPr>
        <p:txBody>
          <a:bodyPr wrap="square" rtlCol="0" anchor="ctr" anchorCtr="0">
            <a:normAutofit fontScale="77500" lnSpcReduction="20000"/>
          </a:bodyPr>
          <a:lstStyle/>
          <a:p>
            <a:pPr>
              <a:defRPr/>
            </a:pPr>
            <a:r>
              <a:rPr lang="en-AU" sz="1200">
                <a:solidFill>
                  <a:schemeClr val="bg1"/>
                </a:solidFill>
                <a:latin typeface="Arial"/>
                <a:cs typeface="Arial"/>
              </a:rPr>
              <a:t>Note to user: Replace this image with your own.</a:t>
            </a:r>
            <a:endParaRPr/>
          </a:p>
          <a:p>
            <a:pPr marL="266700" indent="-266700">
              <a:buFont typeface="Wingdings"/>
              <a:buChar char="§"/>
              <a:defRPr/>
            </a:pPr>
            <a:r>
              <a:rPr lang="en-AU" sz="1200">
                <a:solidFill>
                  <a:schemeClr val="bg1"/>
                </a:solidFill>
                <a:latin typeface="Arial"/>
                <a:cs typeface="Arial"/>
              </a:rPr>
              <a:t>Right click on this Placeholder box</a:t>
            </a:r>
            <a:endParaRPr/>
          </a:p>
          <a:p>
            <a:pPr marL="266700" lvl="2" indent="-266700">
              <a:buFont typeface="Wingdings"/>
              <a:buChar char="§"/>
              <a:defRPr/>
            </a:pPr>
            <a:r>
              <a:rPr lang="en-AU" sz="1200">
                <a:solidFill>
                  <a:schemeClr val="bg1"/>
                </a:solidFill>
                <a:latin typeface="Arial"/>
                <a:cs typeface="Arial"/>
              </a:rPr>
              <a:t>Replace image</a:t>
            </a:r>
            <a:endParaRPr/>
          </a:p>
          <a:p>
            <a:pPr marL="266700" lvl="2" indent="-266700">
              <a:buFont typeface="Wingdings"/>
              <a:buChar char="§"/>
              <a:defRPr/>
            </a:pPr>
            <a:r>
              <a:rPr lang="en-AU" sz="1200">
                <a:solidFill>
                  <a:schemeClr val="bg1"/>
                </a:solidFill>
                <a:latin typeface="Arial"/>
                <a:cs typeface="Arial"/>
              </a:rPr>
              <a:t>Select image and click ‘Resize image to fit in placeholder’)</a:t>
            </a:r>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spTree>
      <p:nvGrpSpPr>
        <p:cNvPr id="1" name=""/>
        <p:cNvGrpSpPr/>
        <p:nvPr/>
      </p:nvGrpSpPr>
      <p:grpSpPr bwMode="auto">
        <a:xfrm>
          <a:off x="0" y="0"/>
          <a:ext cx="0" cy="0"/>
          <a:chOff x="0" y="0"/>
          <a:chExt cx="0" cy="0"/>
        </a:xfrm>
      </p:grpSpPr>
      <p:sp>
        <p:nvSpPr>
          <p:cNvPr id="4" name="Rectangle 6"/>
          <p:cNvSpPr/>
          <p:nvPr userDrawn="1"/>
        </p:nvSpPr>
        <p:spPr bwMode="auto">
          <a:xfrm>
            <a:off x="241904" y="181429"/>
            <a:ext cx="11710747" cy="65042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AU" sz="1800"/>
          </a:p>
        </p:txBody>
      </p:sp>
      <p:pic>
        <p:nvPicPr>
          <p:cNvPr id="5" name="Picture 9"/>
          <p:cNvPicPr>
            <a:picLocks noChangeAspect="1"/>
          </p:cNvPicPr>
          <p:nvPr userDrawn="1"/>
        </p:nvPicPr>
        <p:blipFill>
          <a:blip r:embed="rId2"/>
          <a:stretch/>
        </p:blipFill>
        <p:spPr bwMode="auto">
          <a:xfrm>
            <a:off x="9898117" y="181429"/>
            <a:ext cx="2037600" cy="762730"/>
          </a:xfrm>
          <a:prstGeom prst="rect">
            <a:avLst/>
          </a:prstGeom>
        </p:spPr>
      </p:pic>
      <p:pic>
        <p:nvPicPr>
          <p:cNvPr id="6" name="Picture Placeholder 9" descr="Section_Image.jpg"/>
          <p:cNvPicPr>
            <a:picLocks noChangeAspect="1"/>
          </p:cNvPicPr>
          <p:nvPr userDrawn="1"/>
        </p:nvPicPr>
        <p:blipFill>
          <a:blip r:embed="rId3"/>
          <a:srcRect l="102" t="16516" r="102" b="1"/>
          <a:stretch/>
        </p:blipFill>
        <p:spPr bwMode="auto">
          <a:xfrm>
            <a:off x="251428" y="1257301"/>
            <a:ext cx="11706850" cy="5419724"/>
          </a:xfrm>
          <a:prstGeom prst="rect">
            <a:avLst/>
          </a:prstGeom>
        </p:spPr>
      </p:pic>
      <p:sp>
        <p:nvSpPr>
          <p:cNvPr id="7" name="Title 1"/>
          <p:cNvSpPr>
            <a:spLocks noGrp="1"/>
          </p:cNvSpPr>
          <p:nvPr>
            <p:ph type="title"/>
          </p:nvPr>
        </p:nvSpPr>
        <p:spPr bwMode="auto">
          <a:xfrm>
            <a:off x="641048" y="2863019"/>
            <a:ext cx="8045752" cy="608315"/>
          </a:xfrm>
        </p:spPr>
        <p:txBody>
          <a:bodyPr/>
          <a:lstStyle>
            <a:lvl1pPr>
              <a:defRPr>
                <a:solidFill>
                  <a:schemeClr val="tx1"/>
                </a:solidFill>
              </a:defRPr>
            </a:lvl1pPr>
          </a:lstStyle>
          <a:p>
            <a:pPr>
              <a:defRPr/>
            </a:pPr>
            <a:r>
              <a:rPr lang="en-US"/>
              <a:t>Click to edit Master title style</a:t>
            </a:r>
            <a:endParaRPr lang="en-AU"/>
          </a:p>
        </p:txBody>
      </p:sp>
      <p:sp>
        <p:nvSpPr>
          <p:cNvPr id="8" name="Text Placeholder 16"/>
          <p:cNvSpPr>
            <a:spLocks noGrp="1"/>
          </p:cNvSpPr>
          <p:nvPr>
            <p:ph type="body" sz="quarter" idx="15" hasCustomPrompt="1"/>
          </p:nvPr>
        </p:nvSpPr>
        <p:spPr bwMode="auto">
          <a:xfrm>
            <a:off x="641048" y="3485113"/>
            <a:ext cx="6407150" cy="503238"/>
          </a:xfrm>
        </p:spPr>
        <p:txBody>
          <a:bodyPr/>
          <a:lstStyle>
            <a:lvl1pPr marL="0" indent="0">
              <a:buNone/>
              <a:defRPr cap="all">
                <a:solidFill>
                  <a:schemeClr val="tx1"/>
                </a:solidFill>
                <a:latin typeface="+mj-lt"/>
              </a:defRPr>
            </a:lvl1pPr>
          </a:lstStyle>
          <a:p>
            <a:pPr lvl="0">
              <a:defRPr/>
            </a:pPr>
            <a:r>
              <a:rPr lang="en-AU"/>
              <a:t>Click to ADD SUBTITLE</a:t>
            </a:r>
            <a:endParaRPr/>
          </a:p>
        </p:txBody>
      </p:sp>
      <p:sp>
        <p:nvSpPr>
          <p:cNvPr id="9" name="TextBox 13"/>
          <p:cNvSpPr>
            <a:spLocks noAdjustHandles="1"/>
          </p:cNvSpPr>
          <p:nvPr userDrawn="1"/>
        </p:nvSpPr>
        <p:spPr bwMode="auto">
          <a:xfrm>
            <a:off x="342605" y="5842000"/>
            <a:ext cx="3591442" cy="655675"/>
          </a:xfrm>
          <a:prstGeom prst="rect">
            <a:avLst/>
          </a:prstGeom>
          <a:solidFill>
            <a:schemeClr val="accent1"/>
          </a:solidFill>
        </p:spPr>
        <p:txBody>
          <a:bodyPr wrap="square" rtlCol="0" anchor="ctr" anchorCtr="0">
            <a:normAutofit fontScale="77500" lnSpcReduction="20000"/>
          </a:bodyPr>
          <a:lstStyle/>
          <a:p>
            <a:pPr>
              <a:defRPr/>
            </a:pPr>
            <a:r>
              <a:rPr lang="en-AU" sz="1200">
                <a:solidFill>
                  <a:schemeClr val="bg1"/>
                </a:solidFill>
                <a:latin typeface="Arial"/>
                <a:cs typeface="Arial"/>
              </a:rPr>
              <a:t>Note to user: Replace this image with your own.</a:t>
            </a:r>
            <a:endParaRPr/>
          </a:p>
          <a:p>
            <a:pPr marL="266700" indent="-266700">
              <a:buFont typeface="Wingdings"/>
              <a:buChar char="§"/>
              <a:defRPr/>
            </a:pPr>
            <a:r>
              <a:rPr lang="en-AU" sz="1200">
                <a:solidFill>
                  <a:schemeClr val="bg1"/>
                </a:solidFill>
                <a:latin typeface="Arial"/>
                <a:cs typeface="Arial"/>
              </a:rPr>
              <a:t>Right click on this Placeholder box</a:t>
            </a:r>
            <a:endParaRPr/>
          </a:p>
          <a:p>
            <a:pPr marL="266700" lvl="2" indent="-266700">
              <a:buFont typeface="Wingdings"/>
              <a:buChar char="§"/>
              <a:defRPr/>
            </a:pPr>
            <a:r>
              <a:rPr lang="en-AU" sz="1200">
                <a:solidFill>
                  <a:schemeClr val="bg1"/>
                </a:solidFill>
                <a:latin typeface="Arial"/>
                <a:cs typeface="Arial"/>
              </a:rPr>
              <a:t>Replace image</a:t>
            </a:r>
            <a:endParaRPr/>
          </a:p>
          <a:p>
            <a:pPr marL="266700" lvl="2" indent="-266700">
              <a:buFont typeface="Wingdings"/>
              <a:buChar char="§"/>
              <a:defRPr/>
            </a:pPr>
            <a:r>
              <a:rPr lang="en-AU" sz="1200">
                <a:solidFill>
                  <a:schemeClr val="bg1"/>
                </a:solidFill>
                <a:latin typeface="Arial"/>
                <a:cs typeface="Arial"/>
              </a:rPr>
              <a:t>Select image and click ‘Resize image to fit in placeholder’)</a:t>
            </a:r>
            <a:endParaRPr/>
          </a:p>
        </p:txBody>
      </p:sp>
      <p:pic>
        <p:nvPicPr>
          <p:cNvPr id="10" name="Picture 1"/>
          <p:cNvPicPr>
            <a:picLocks noChangeAspect="1"/>
          </p:cNvPicPr>
          <p:nvPr userDrawn="1"/>
        </p:nvPicPr>
        <p:blipFill>
          <a:blip r:embed="rId4"/>
          <a:stretch/>
        </p:blipFill>
        <p:spPr bwMode="auto">
          <a:xfrm>
            <a:off x="8705849" y="3428108"/>
            <a:ext cx="3248917" cy="3248917"/>
          </a:xfrm>
          <a:prstGeom prst="rect">
            <a:avLst/>
          </a:prstGeom>
        </p:spPr>
      </p:pic>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bwMode="auto">
        <a:xfrm>
          <a:off x="0" y="0"/>
          <a:ext cx="0" cy="0"/>
          <a:chOff x="0" y="0"/>
          <a:chExt cx="0" cy="0"/>
        </a:xfrm>
      </p:grpSpPr>
      <p:sp>
        <p:nvSpPr>
          <p:cNvPr id="4" name="Rectangle 13"/>
          <p:cNvSpPr/>
          <p:nvPr userDrawn="1"/>
        </p:nvSpPr>
        <p:spPr bwMode="auto">
          <a:xfrm>
            <a:off x="241904" y="181429"/>
            <a:ext cx="11710800" cy="65042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AU" sz="1800"/>
          </a:p>
        </p:txBody>
      </p:sp>
      <p:pic>
        <p:nvPicPr>
          <p:cNvPr id="5" name="Picture 14" descr="MAC21_190.5x254_PowerPoint_Images_Cov v3.png"/>
          <p:cNvPicPr>
            <a:picLocks noChangeAspect="1"/>
          </p:cNvPicPr>
          <p:nvPr userDrawn="1"/>
        </p:nvPicPr>
        <p:blipFill>
          <a:blip r:embed="rId2"/>
          <a:stretch/>
        </p:blipFill>
        <p:spPr bwMode="auto">
          <a:xfrm>
            <a:off x="0" y="0"/>
            <a:ext cx="5844032" cy="6858000"/>
          </a:xfrm>
          <a:prstGeom prst="rect">
            <a:avLst/>
          </a:prstGeom>
        </p:spPr>
      </p:pic>
      <p:sp>
        <p:nvSpPr>
          <p:cNvPr id="6" name="Text Placeholder 2"/>
          <p:cNvSpPr>
            <a:spLocks noGrp="1"/>
          </p:cNvSpPr>
          <p:nvPr>
            <p:ph type="body" idx="14" hasCustomPrompt="1"/>
          </p:nvPr>
        </p:nvSpPr>
        <p:spPr bwMode="auto">
          <a:xfrm>
            <a:off x="6161301" y="6183276"/>
            <a:ext cx="577266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AU"/>
              <a:t>DATE: 3 October 2014</a:t>
            </a:r>
            <a:endParaRPr/>
          </a:p>
        </p:txBody>
      </p:sp>
      <p:sp>
        <p:nvSpPr>
          <p:cNvPr id="7" name="Title 20"/>
          <p:cNvSpPr>
            <a:spLocks noGrp="1"/>
          </p:cNvSpPr>
          <p:nvPr>
            <p:ph type="title" hasCustomPrompt="1"/>
          </p:nvPr>
        </p:nvSpPr>
        <p:spPr bwMode="auto">
          <a:xfrm>
            <a:off x="6192010" y="2708920"/>
            <a:ext cx="5664629" cy="648000"/>
          </a:xfrm>
        </p:spPr>
        <p:txBody>
          <a:bodyPr/>
          <a:lstStyle>
            <a:lvl1pPr>
              <a:defRPr/>
            </a:lvl1pPr>
          </a:lstStyle>
          <a:p>
            <a:pPr>
              <a:defRPr/>
            </a:pPr>
            <a:r>
              <a:rPr lang="en-US"/>
              <a:t>Click to add title</a:t>
            </a:r>
            <a:endParaRPr lang="en-AU"/>
          </a:p>
        </p:txBody>
      </p:sp>
      <p:sp>
        <p:nvSpPr>
          <p:cNvPr id="8" name="Text Placeholder 22"/>
          <p:cNvSpPr>
            <a:spLocks noGrp="1"/>
          </p:cNvSpPr>
          <p:nvPr>
            <p:ph type="body" sz="quarter" idx="15" hasCustomPrompt="1"/>
          </p:nvPr>
        </p:nvSpPr>
        <p:spPr bwMode="auto">
          <a:xfrm>
            <a:off x="6191250" y="3357564"/>
            <a:ext cx="5666316" cy="503237"/>
          </a:xfrm>
        </p:spPr>
        <p:txBody>
          <a:bodyPr/>
          <a:lstStyle>
            <a:lvl1pPr marL="0" indent="0">
              <a:buNone/>
              <a:defRPr cap="all">
                <a:solidFill>
                  <a:schemeClr val="accent1"/>
                </a:solidFill>
                <a:latin typeface="+mj-lt"/>
              </a:defRPr>
            </a:lvl1pPr>
          </a:lstStyle>
          <a:p>
            <a:pPr lvl="0">
              <a:defRPr/>
            </a:pPr>
            <a:r>
              <a:rPr lang="en-AU"/>
              <a:t>Click to add subtitle</a:t>
            </a:r>
            <a:endParaRPr/>
          </a:p>
        </p:txBody>
      </p:sp>
      <p:pic>
        <p:nvPicPr>
          <p:cNvPr id="9" name="Picture 7"/>
          <p:cNvPicPr>
            <a:picLocks noChangeAspect="1"/>
          </p:cNvPicPr>
          <p:nvPr userDrawn="1"/>
        </p:nvPicPr>
        <p:blipFill>
          <a:blip r:embed="rId3"/>
          <a:stretch/>
        </p:blipFill>
        <p:spPr bwMode="auto">
          <a:xfrm>
            <a:off x="9896369" y="181429"/>
            <a:ext cx="2037600" cy="762730"/>
          </a:xfrm>
          <a:prstGeom prst="rect">
            <a:avLst/>
          </a:prstGeom>
        </p:spPr>
      </p:pic>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One Column Content">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p>
            <a:pPr>
              <a:defRPr/>
            </a:pPr>
            <a:r>
              <a:rPr lang="en-US"/>
              <a:t>Click to edit master title style</a:t>
            </a:r>
            <a:endParaRPr lang="en-AU"/>
          </a:p>
        </p:txBody>
      </p:sp>
      <p:sp>
        <p:nvSpPr>
          <p:cNvPr id="5" name="Content Placeholder 2"/>
          <p:cNvSpPr>
            <a:spLocks noGrp="1"/>
          </p:cNvSpPr>
          <p:nvPr>
            <p:ph idx="1" hasCustomPrompt="1"/>
          </p:nvPr>
        </p:nvSpPr>
        <p:spPr bwMode="auto"/>
        <p:txBody>
          <a:bodyPr/>
          <a:lstStyle>
            <a:lvl1pPr marL="0" indent="0">
              <a:buNone/>
              <a:defRPr/>
            </a:lvl1pPr>
          </a:lstStyle>
          <a:p>
            <a:pPr lvl="0">
              <a:defRPr/>
            </a:pPr>
            <a:r>
              <a:rPr lang="en-AU"/>
              <a:t>Content no bullets</a:t>
            </a:r>
            <a:endParaRPr/>
          </a:p>
        </p:txBody>
      </p:sp>
      <p:sp>
        <p:nvSpPr>
          <p:cNvPr id="6" name="Footer Placeholder 4"/>
          <p:cNvSpPr>
            <a:spLocks noGrp="1"/>
          </p:cNvSpPr>
          <p:nvPr>
            <p:ph type="ftr" sz="quarter" idx="11"/>
          </p:nvPr>
        </p:nvSpPr>
        <p:spPr bwMode="auto">
          <a:xfrm>
            <a:off x="623391" y="6381329"/>
            <a:ext cx="5376597" cy="365125"/>
          </a:xfrm>
        </p:spPr>
        <p:txBody>
          <a:bodyPr/>
          <a:lstStyle>
            <a:lvl1pPr algn="l">
              <a:defRPr sz="1050"/>
            </a:lvl1pPr>
          </a:lstStyle>
          <a:p>
            <a:pPr>
              <a:defRPr/>
            </a:pPr>
            <a:r>
              <a:rPr lang="en-AU"/>
              <a:t>OFFICE | FACULTY | DEPARTMENT</a:t>
            </a:r>
          </a:p>
        </p:txBody>
      </p:sp>
      <p:sp>
        <p:nvSpPr>
          <p:cNvPr id="7" name="Slide Number Placeholder 5"/>
          <p:cNvSpPr>
            <a:spLocks noGrp="1"/>
          </p:cNvSpPr>
          <p:nvPr>
            <p:ph type="sldNum" sz="quarter" idx="12"/>
          </p:nvPr>
        </p:nvSpPr>
        <p:spPr bwMode="auto">
          <a:xfrm>
            <a:off x="8737600" y="6381329"/>
            <a:ext cx="2844800" cy="365125"/>
          </a:xfrm>
        </p:spPr>
        <p:txBody>
          <a:bodyPr/>
          <a:lstStyle>
            <a:lvl1pPr>
              <a:defRPr sz="1050"/>
            </a:lvl1pPr>
          </a:lstStyle>
          <a:p>
            <a:pPr>
              <a:defRPr/>
            </a:pPr>
            <a:fld id="{D9C42BCC-44E8-4F98-A8FE-EAF16D8C1E6E}" type="slidenum">
              <a:t>‹#›</a:t>
            </a:fld>
            <a:endParaRPr lang="en-AU"/>
          </a:p>
        </p:txBody>
      </p:sp>
      <p:sp>
        <p:nvSpPr>
          <p:cNvPr id="8" name="Text Placeholder 16"/>
          <p:cNvSpPr>
            <a:spLocks noGrp="1"/>
          </p:cNvSpPr>
          <p:nvPr>
            <p:ph type="body" sz="quarter" idx="15" hasCustomPrompt="1"/>
          </p:nvPr>
        </p:nvSpPr>
        <p:spPr bwMode="auto">
          <a:xfrm>
            <a:off x="623391" y="90872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One Column Bullets">
    <p:spTree>
      <p:nvGrpSpPr>
        <p:cNvPr id="1" name=""/>
        <p:cNvGrpSpPr/>
        <p:nvPr/>
      </p:nvGrpSpPr>
      <p:grpSpPr bwMode="auto">
        <a:xfrm>
          <a:off x="0" y="0"/>
          <a:ext cx="0" cy="0"/>
          <a:chOff x="0" y="0"/>
          <a:chExt cx="0" cy="0"/>
        </a:xfrm>
      </p:grpSpPr>
      <p:sp>
        <p:nvSpPr>
          <p:cNvPr id="4" name="Content Placeholder 7"/>
          <p:cNvSpPr>
            <a:spLocks noGrp="1"/>
          </p:cNvSpPr>
          <p:nvPr>
            <p:ph sz="quarter" idx="16"/>
          </p:nvPr>
        </p:nvSpPr>
        <p:spPr bwMode="auto">
          <a:xfrm>
            <a:off x="594785" y="1604964"/>
            <a:ext cx="11002433" cy="4524375"/>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AU"/>
          </a:p>
        </p:txBody>
      </p:sp>
      <p:sp>
        <p:nvSpPr>
          <p:cNvPr id="5" name="Title 1"/>
          <p:cNvSpPr>
            <a:spLocks noGrp="1"/>
          </p:cNvSpPr>
          <p:nvPr>
            <p:ph type="title" hasCustomPrompt="1"/>
          </p:nvPr>
        </p:nvSpPr>
        <p:spPr bwMode="auto"/>
        <p:txBody>
          <a:bodyPr/>
          <a:lstStyle/>
          <a:p>
            <a:pPr>
              <a:defRPr/>
            </a:pPr>
            <a:r>
              <a:rPr lang="en-US"/>
              <a:t>Click to edit master title style</a:t>
            </a:r>
            <a:endParaRPr lang="en-AU"/>
          </a:p>
        </p:txBody>
      </p:sp>
      <p:sp>
        <p:nvSpPr>
          <p:cNvPr id="6" name="Footer Placeholder 4"/>
          <p:cNvSpPr>
            <a:spLocks noGrp="1"/>
          </p:cNvSpPr>
          <p:nvPr>
            <p:ph type="ftr" sz="quarter" idx="11"/>
          </p:nvPr>
        </p:nvSpPr>
        <p:spPr bwMode="auto">
          <a:xfrm>
            <a:off x="623391" y="6381329"/>
            <a:ext cx="5376597" cy="365125"/>
          </a:xfrm>
        </p:spPr>
        <p:txBody>
          <a:bodyPr/>
          <a:lstStyle>
            <a:lvl1pPr algn="l">
              <a:defRPr sz="1050"/>
            </a:lvl1pPr>
          </a:lstStyle>
          <a:p>
            <a:pPr>
              <a:defRPr/>
            </a:pPr>
            <a:r>
              <a:rPr lang="en-AU"/>
              <a:t>OFFICE | FACULTY | DEPARTMENT</a:t>
            </a:r>
          </a:p>
        </p:txBody>
      </p:sp>
      <p:sp>
        <p:nvSpPr>
          <p:cNvPr id="7" name="Slide Number Placeholder 5"/>
          <p:cNvSpPr>
            <a:spLocks noGrp="1"/>
          </p:cNvSpPr>
          <p:nvPr>
            <p:ph type="sldNum" sz="quarter" idx="12"/>
          </p:nvPr>
        </p:nvSpPr>
        <p:spPr bwMode="auto">
          <a:xfrm>
            <a:off x="8737600" y="6381329"/>
            <a:ext cx="2844800" cy="365125"/>
          </a:xfrm>
        </p:spPr>
        <p:txBody>
          <a:bodyPr/>
          <a:lstStyle/>
          <a:p>
            <a:pPr>
              <a:defRPr/>
            </a:pPr>
            <a:fld id="{D9C42BCC-44E8-4F98-A8FE-EAF16D8C1E6E}" type="slidenum">
              <a:t>‹#›</a:t>
            </a:fld>
            <a:endParaRPr lang="en-AU"/>
          </a:p>
        </p:txBody>
      </p:sp>
      <p:sp>
        <p:nvSpPr>
          <p:cNvPr id="8" name="Text Placeholder 16"/>
          <p:cNvSpPr>
            <a:spLocks noGrp="1"/>
          </p:cNvSpPr>
          <p:nvPr>
            <p:ph type="body" sz="quarter" idx="15" hasCustomPrompt="1"/>
          </p:nvPr>
        </p:nvSpPr>
        <p:spPr bwMode="auto">
          <a:xfrm>
            <a:off x="623391" y="90872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wo Column Content">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p>
            <a:pPr>
              <a:defRPr/>
            </a:pPr>
            <a:r>
              <a:rPr lang="en-US"/>
              <a:t>Click to edit master title style</a:t>
            </a:r>
            <a:endParaRPr lang="en-AU"/>
          </a:p>
        </p:txBody>
      </p:sp>
      <p:sp>
        <p:nvSpPr>
          <p:cNvPr id="5" name="Content Placeholder 2"/>
          <p:cNvSpPr>
            <a:spLocks noGrp="1"/>
          </p:cNvSpPr>
          <p:nvPr>
            <p:ph idx="1" hasCustomPrompt="1"/>
          </p:nvPr>
        </p:nvSpPr>
        <p:spPr bwMode="auto">
          <a:xfrm>
            <a:off x="609600" y="1594758"/>
            <a:ext cx="5348515" cy="4525963"/>
          </a:xfrm>
        </p:spPr>
        <p:txBody>
          <a:bodyPr numCol="1" spcCol="144000"/>
          <a:lstStyle>
            <a:lvl1pPr marL="0" indent="0">
              <a:buNone/>
              <a:defRPr/>
            </a:lvl1pPr>
          </a:lstStyle>
          <a:p>
            <a:pPr lvl="0">
              <a:defRPr/>
            </a:pPr>
            <a:r>
              <a:rPr lang="en-AU"/>
              <a:t>Two Column content no bullets</a:t>
            </a:r>
            <a:endParaRPr/>
          </a:p>
        </p:txBody>
      </p:sp>
      <p:sp>
        <p:nvSpPr>
          <p:cNvPr id="6" name="Footer Placeholder 4"/>
          <p:cNvSpPr>
            <a:spLocks noGrp="1"/>
          </p:cNvSpPr>
          <p:nvPr>
            <p:ph type="ftr" sz="quarter" idx="11"/>
          </p:nvPr>
        </p:nvSpPr>
        <p:spPr bwMode="auto">
          <a:xfrm>
            <a:off x="623391" y="6381329"/>
            <a:ext cx="5376597" cy="365125"/>
          </a:xfrm>
        </p:spPr>
        <p:txBody>
          <a:bodyPr/>
          <a:lstStyle>
            <a:lvl1pPr algn="l">
              <a:defRPr sz="1050"/>
            </a:lvl1pPr>
          </a:lstStyle>
          <a:p>
            <a:pPr>
              <a:defRPr/>
            </a:pPr>
            <a:r>
              <a:rPr lang="en-AU"/>
              <a:t>OFFICE | FACULTY | DEPARTMENT</a:t>
            </a:r>
          </a:p>
        </p:txBody>
      </p:sp>
      <p:sp>
        <p:nvSpPr>
          <p:cNvPr id="7" name="Slide Number Placeholder 5"/>
          <p:cNvSpPr>
            <a:spLocks noGrp="1"/>
          </p:cNvSpPr>
          <p:nvPr>
            <p:ph type="sldNum" sz="quarter" idx="12"/>
          </p:nvPr>
        </p:nvSpPr>
        <p:spPr bwMode="auto">
          <a:xfrm>
            <a:off x="8737600" y="6381329"/>
            <a:ext cx="2844800" cy="365125"/>
          </a:xfrm>
        </p:spPr>
        <p:txBody>
          <a:bodyPr/>
          <a:lstStyle/>
          <a:p>
            <a:pPr>
              <a:defRPr/>
            </a:pPr>
            <a:fld id="{D9C42BCC-44E8-4F98-A8FE-EAF16D8C1E6E}" type="slidenum">
              <a:t>‹#›</a:t>
            </a:fld>
            <a:endParaRPr lang="en-AU"/>
          </a:p>
        </p:txBody>
      </p:sp>
      <p:sp>
        <p:nvSpPr>
          <p:cNvPr id="8" name="Text Placeholder 16"/>
          <p:cNvSpPr>
            <a:spLocks noGrp="1"/>
          </p:cNvSpPr>
          <p:nvPr>
            <p:ph type="body" sz="quarter" idx="15" hasCustomPrompt="1"/>
          </p:nvPr>
        </p:nvSpPr>
        <p:spPr bwMode="auto">
          <a:xfrm>
            <a:off x="623391" y="90872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sp>
        <p:nvSpPr>
          <p:cNvPr id="9" name="Content Placeholder 2"/>
          <p:cNvSpPr>
            <a:spLocks noGrp="1"/>
          </p:cNvSpPr>
          <p:nvPr>
            <p:ph idx="16" hasCustomPrompt="1"/>
          </p:nvPr>
        </p:nvSpPr>
        <p:spPr bwMode="auto">
          <a:xfrm>
            <a:off x="6248400" y="1594758"/>
            <a:ext cx="5348515" cy="4525963"/>
          </a:xfrm>
        </p:spPr>
        <p:txBody>
          <a:bodyPr numCol="1" spcCol="144000"/>
          <a:lstStyle>
            <a:lvl1pPr marL="0" indent="0">
              <a:buNone/>
              <a:defRPr/>
            </a:lvl1pPr>
          </a:lstStyle>
          <a:p>
            <a:pPr lvl="0">
              <a:defRPr/>
            </a:pPr>
            <a:r>
              <a:rPr lang="en-AU"/>
              <a:t>Two Column content no bullets</a:t>
            </a:r>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wo Column Bullets">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p>
            <a:pPr>
              <a:defRPr/>
            </a:pPr>
            <a:r>
              <a:rPr lang="en-US"/>
              <a:t>Click to edit master title style</a:t>
            </a:r>
            <a:endParaRPr lang="en-AU"/>
          </a:p>
        </p:txBody>
      </p:sp>
      <p:sp>
        <p:nvSpPr>
          <p:cNvPr id="5" name="Footer Placeholder 4"/>
          <p:cNvSpPr>
            <a:spLocks noGrp="1"/>
          </p:cNvSpPr>
          <p:nvPr>
            <p:ph type="ftr" sz="quarter" idx="11"/>
          </p:nvPr>
        </p:nvSpPr>
        <p:spPr bwMode="auto">
          <a:xfrm>
            <a:off x="623391" y="6381329"/>
            <a:ext cx="5376597" cy="365125"/>
          </a:xfrm>
        </p:spPr>
        <p:txBody>
          <a:bodyPr/>
          <a:lstStyle>
            <a:lvl1pPr algn="l">
              <a:defRPr sz="1050"/>
            </a:lvl1pPr>
          </a:lstStyle>
          <a:p>
            <a:pPr>
              <a:defRPr/>
            </a:pPr>
            <a:r>
              <a:rPr lang="en-AU"/>
              <a:t>OFFICE | FACULTY | DEPARTMENT</a:t>
            </a:r>
          </a:p>
        </p:txBody>
      </p:sp>
      <p:sp>
        <p:nvSpPr>
          <p:cNvPr id="6" name="Slide Number Placeholder 5"/>
          <p:cNvSpPr>
            <a:spLocks noGrp="1"/>
          </p:cNvSpPr>
          <p:nvPr>
            <p:ph type="sldNum" sz="quarter" idx="12"/>
          </p:nvPr>
        </p:nvSpPr>
        <p:spPr bwMode="auto">
          <a:xfrm>
            <a:off x="8737600" y="6381329"/>
            <a:ext cx="2844800" cy="365125"/>
          </a:xfrm>
        </p:spPr>
        <p:txBody>
          <a:bodyPr/>
          <a:lstStyle>
            <a:lvl1pPr>
              <a:defRPr sz="1050"/>
            </a:lvl1pPr>
          </a:lstStyle>
          <a:p>
            <a:pPr>
              <a:defRPr/>
            </a:pPr>
            <a:fld id="{D9C42BCC-44E8-4F98-A8FE-EAF16D8C1E6E}" type="slidenum">
              <a:t>‹#›</a:t>
            </a:fld>
            <a:endParaRPr lang="en-AU"/>
          </a:p>
        </p:txBody>
      </p:sp>
      <p:sp>
        <p:nvSpPr>
          <p:cNvPr id="7" name="Text Placeholder 16"/>
          <p:cNvSpPr>
            <a:spLocks noGrp="1"/>
          </p:cNvSpPr>
          <p:nvPr>
            <p:ph type="body" sz="quarter" idx="15" hasCustomPrompt="1"/>
          </p:nvPr>
        </p:nvSpPr>
        <p:spPr bwMode="auto">
          <a:xfrm>
            <a:off x="623391" y="90872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sp>
        <p:nvSpPr>
          <p:cNvPr id="8" name="Text Placeholder 8"/>
          <p:cNvSpPr>
            <a:spLocks noGrp="1"/>
          </p:cNvSpPr>
          <p:nvPr>
            <p:ph type="body" sz="quarter" idx="17"/>
          </p:nvPr>
        </p:nvSpPr>
        <p:spPr bwMode="auto">
          <a:xfrm>
            <a:off x="609600" y="1591584"/>
            <a:ext cx="5306483" cy="452913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AU"/>
          </a:p>
        </p:txBody>
      </p:sp>
      <p:sp>
        <p:nvSpPr>
          <p:cNvPr id="9" name="Text Placeholder 8"/>
          <p:cNvSpPr>
            <a:spLocks noGrp="1"/>
          </p:cNvSpPr>
          <p:nvPr>
            <p:ph type="body" sz="quarter" idx="18"/>
          </p:nvPr>
        </p:nvSpPr>
        <p:spPr bwMode="auto">
          <a:xfrm>
            <a:off x="6248400" y="1591584"/>
            <a:ext cx="5306483" cy="452913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AU"/>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p:txBody>
          <a:bodyPr/>
          <a:lstStyle/>
          <a:p>
            <a:pPr>
              <a:defRPr/>
            </a:pPr>
            <a:r>
              <a:rPr lang="en-US"/>
              <a:t>Click to edit master title style</a:t>
            </a:r>
            <a:endParaRPr lang="en-AU"/>
          </a:p>
        </p:txBody>
      </p:sp>
      <p:sp>
        <p:nvSpPr>
          <p:cNvPr id="5" name="Footer Placeholder 4"/>
          <p:cNvSpPr>
            <a:spLocks noGrp="1"/>
          </p:cNvSpPr>
          <p:nvPr>
            <p:ph type="ftr" sz="quarter" idx="11"/>
          </p:nvPr>
        </p:nvSpPr>
        <p:spPr bwMode="auto">
          <a:xfrm>
            <a:off x="623391" y="6381329"/>
            <a:ext cx="5376597" cy="365125"/>
          </a:xfrm>
        </p:spPr>
        <p:txBody>
          <a:bodyPr/>
          <a:lstStyle>
            <a:lvl1pPr algn="l">
              <a:defRPr sz="1050"/>
            </a:lvl1pPr>
          </a:lstStyle>
          <a:p>
            <a:pPr>
              <a:defRPr/>
            </a:pPr>
            <a:r>
              <a:rPr lang="en-AU"/>
              <a:t>OFFICE | FACULTY | DEPARTMENT</a:t>
            </a:r>
          </a:p>
        </p:txBody>
      </p:sp>
      <p:sp>
        <p:nvSpPr>
          <p:cNvPr id="6" name="Slide Number Placeholder 5"/>
          <p:cNvSpPr>
            <a:spLocks noGrp="1"/>
          </p:cNvSpPr>
          <p:nvPr>
            <p:ph type="sldNum" sz="quarter" idx="12"/>
          </p:nvPr>
        </p:nvSpPr>
        <p:spPr bwMode="auto">
          <a:xfrm>
            <a:off x="8737600" y="6381329"/>
            <a:ext cx="2844800" cy="365125"/>
          </a:xfrm>
        </p:spPr>
        <p:txBody>
          <a:bodyPr/>
          <a:lstStyle/>
          <a:p>
            <a:pPr>
              <a:defRPr/>
            </a:pPr>
            <a:fld id="{D9C42BCC-44E8-4F98-A8FE-EAF16D8C1E6E}" type="slidenum">
              <a:t>‹#›</a:t>
            </a:fld>
            <a:endParaRPr lang="en-AU"/>
          </a:p>
        </p:txBody>
      </p:sp>
      <p:sp>
        <p:nvSpPr>
          <p:cNvPr id="7" name="Text Placeholder 16"/>
          <p:cNvSpPr>
            <a:spLocks noGrp="1"/>
          </p:cNvSpPr>
          <p:nvPr>
            <p:ph type="body" sz="quarter" idx="15" hasCustomPrompt="1"/>
          </p:nvPr>
        </p:nvSpPr>
        <p:spPr bwMode="auto">
          <a:xfrm>
            <a:off x="623391" y="908720"/>
            <a:ext cx="8542867" cy="503238"/>
          </a:xfrm>
        </p:spPr>
        <p:txBody>
          <a:bodyPr/>
          <a:lstStyle>
            <a:lvl1pPr marL="0" indent="0">
              <a:buNone/>
              <a:defRPr cap="all">
                <a:solidFill>
                  <a:schemeClr val="accent1"/>
                </a:solidFill>
                <a:latin typeface="+mj-lt"/>
              </a:defRPr>
            </a:lvl1pPr>
          </a:lstStyle>
          <a:p>
            <a:pPr lvl="0">
              <a:defRPr/>
            </a:pPr>
            <a:r>
              <a:rPr lang="en-AU"/>
              <a:t>Click to ADD SUBTITLE</a:t>
            </a:r>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09600" y="274638"/>
            <a:ext cx="8544000" cy="648000"/>
          </a:xfrm>
          <a:prstGeom prst="rect">
            <a:avLst/>
          </a:prstGeom>
        </p:spPr>
        <p:txBody>
          <a:bodyPr vert="horz" lIns="91440" tIns="45720" rIns="91440" bIns="45720" rtlCol="0" anchor="t" anchorCtr="0">
            <a:normAutofit/>
          </a:bodyPr>
          <a:lstStyle/>
          <a:p>
            <a:pPr>
              <a:defRPr/>
            </a:pPr>
            <a:r>
              <a:rPr lang="en-US"/>
              <a:t>Click to edit Master title style</a:t>
            </a:r>
            <a:endParaRPr lang="en-AU"/>
          </a:p>
        </p:txBody>
      </p:sp>
      <p:sp>
        <p:nvSpPr>
          <p:cNvPr id="5" name="Text Placeholder 2"/>
          <p:cNvSpPr>
            <a:spLocks noGrp="1"/>
          </p:cNvSpPr>
          <p:nvPr>
            <p:ph type="body" idx="1"/>
          </p:nvPr>
        </p:nvSpPr>
        <p:spPr bwMode="auto">
          <a:xfrm>
            <a:off x="609600" y="1600201"/>
            <a:ext cx="10972800" cy="4525963"/>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AU"/>
          </a:p>
        </p:txBody>
      </p:sp>
      <p:sp>
        <p:nvSpPr>
          <p:cNvPr id="6" name="Footer Placeholder 4"/>
          <p:cNvSpPr>
            <a:spLocks noGrp="1"/>
          </p:cNvSpPr>
          <p:nvPr>
            <p:ph type="ftr" sz="quarter" idx="3"/>
          </p:nvPr>
        </p:nvSpPr>
        <p:spPr bwMode="auto">
          <a:xfrm>
            <a:off x="623391" y="6309321"/>
            <a:ext cx="5472608"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AU"/>
              <a:t>OFFICE | FACULTY | DEPARTMENT</a:t>
            </a:r>
          </a:p>
        </p:txBody>
      </p:sp>
      <p:sp>
        <p:nvSpPr>
          <p:cNvPr id="7" name="Slide Number Placeholder 5"/>
          <p:cNvSpPr>
            <a:spLocks noGrp="1"/>
          </p:cNvSpPr>
          <p:nvPr>
            <p:ph type="sldNum" sz="quarter" idx="4"/>
          </p:nvPr>
        </p:nvSpPr>
        <p:spPr bwMode="auto">
          <a:xfrm>
            <a:off x="8737600" y="6309321"/>
            <a:ext cx="284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D9C42BCC-44E8-4F98-A8FE-EAF16D8C1E6E}" type="slidenum">
              <a:t>‹#›</a:t>
            </a:fld>
            <a:endParaRPr lang="en-AU"/>
          </a:p>
        </p:txBody>
      </p:sp>
      <p:pic>
        <p:nvPicPr>
          <p:cNvPr id="8" name="Picture 6"/>
          <p:cNvPicPr>
            <a:picLocks noChangeAspect="1"/>
          </p:cNvPicPr>
          <p:nvPr/>
        </p:nvPicPr>
        <p:blipFill>
          <a:blip r:embed="rId16"/>
          <a:stretch/>
        </p:blipFill>
        <p:spPr bwMode="auto">
          <a:xfrm>
            <a:off x="9635070" y="217272"/>
            <a:ext cx="2037600" cy="762730"/>
          </a:xfrm>
          <a:prstGeom prst="rect">
            <a:avLst/>
          </a:prstGeom>
        </p:spPr>
      </p:pic>
      <p:pic>
        <p:nvPicPr>
          <p:cNvPr id="9" name="Picture 2"/>
          <p:cNvPicPr>
            <a:picLocks noChangeAspect="1" noChangeArrowheads="1"/>
          </p:cNvPicPr>
          <p:nvPr/>
        </p:nvPicPr>
        <p:blipFill>
          <a:blip r:embed="rId17"/>
          <a:stretch/>
        </p:blipFill>
        <p:spPr bwMode="auto">
          <a:xfrm>
            <a:off x="734400" y="1378803"/>
            <a:ext cx="10752000" cy="1266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a:spcBef>
          <a:spcPts val="0"/>
        </a:spcBef>
        <a:buNone/>
        <a:defRPr sz="3200" b="1">
          <a:solidFill>
            <a:schemeClr val="tx1"/>
          </a:solidFill>
          <a:latin typeface="+mj-lt"/>
          <a:ea typeface="+mj-ea"/>
          <a:cs typeface="+mj-cs"/>
        </a:defRPr>
      </a:lvl1pPr>
    </p:titleStyle>
    <p:bodyStyle>
      <a:lvl1pPr marL="342900" indent="-342900" algn="l" defTabSz="914400">
        <a:spcBef>
          <a:spcPts val="0"/>
        </a:spcBef>
        <a:buFont typeface="Arial"/>
        <a:buChar char="•"/>
        <a:defRPr sz="1800">
          <a:solidFill>
            <a:schemeClr val="tx1"/>
          </a:solidFill>
          <a:latin typeface="+mn-lt"/>
          <a:ea typeface="+mn-ea"/>
          <a:cs typeface="+mn-cs"/>
        </a:defRPr>
      </a:lvl1pPr>
      <a:lvl2pPr marL="800100" indent="-342900" algn="l" defTabSz="914400">
        <a:spcBef>
          <a:spcPts val="0"/>
        </a:spcBef>
        <a:buFont typeface="Georgia"/>
        <a:buChar char="―"/>
        <a:defRPr sz="1600">
          <a:solidFill>
            <a:schemeClr val="tx1"/>
          </a:solidFill>
          <a:latin typeface="+mn-lt"/>
          <a:ea typeface="+mn-ea"/>
          <a:cs typeface="+mn-cs"/>
        </a:defRPr>
      </a:lvl2pPr>
      <a:lvl3pPr marL="1200150" indent="-285750" algn="l" defTabSz="914400">
        <a:spcBef>
          <a:spcPts val="0"/>
        </a:spcBef>
        <a:buFont typeface="Wingdings"/>
        <a:buChar char="§"/>
        <a:defRPr sz="1400">
          <a:solidFill>
            <a:schemeClr val="tx1"/>
          </a:solidFill>
          <a:latin typeface="+mn-lt"/>
          <a:ea typeface="+mn-ea"/>
          <a:cs typeface="+mn-cs"/>
        </a:defRPr>
      </a:lvl3pPr>
      <a:lvl4pPr marL="1600200" indent="-228600" algn="l" defTabSz="914400">
        <a:spcBef>
          <a:spcPts val="0"/>
        </a:spcBef>
        <a:buFont typeface="Arial"/>
        <a:buChar char="•"/>
        <a:defRPr sz="1400">
          <a:solidFill>
            <a:schemeClr val="tx1"/>
          </a:solidFill>
          <a:latin typeface="+mn-lt"/>
          <a:ea typeface="+mn-ea"/>
          <a:cs typeface="+mn-cs"/>
        </a:defRPr>
      </a:lvl4pPr>
      <a:lvl5pPr marL="2057400" indent="-228600" algn="l" defTabSz="914400">
        <a:spcBef>
          <a:spcPts val="0"/>
        </a:spcBef>
        <a:buFont typeface="Georgia"/>
        <a:buChar char="―"/>
        <a:defRPr sz="14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56"/>
          <p:cNvSpPr>
            <a:spLocks noGrp="1"/>
          </p:cNvSpPr>
          <p:nvPr>
            <p:ph type="subTitle" sz="quarter" idx="1"/>
          </p:nvPr>
        </p:nvSpPr>
        <p:spPr bwMode="auto">
          <a:xfrm>
            <a:off x="609598" y="2754276"/>
            <a:ext cx="6175830" cy="275581"/>
          </a:xfrm>
          <a:prstGeom prst="rect">
            <a:avLst/>
          </a:prstGeom>
        </p:spPr>
        <p:txBody>
          <a:bodyPr/>
          <a:lstStyle/>
          <a:p>
            <a:pPr>
              <a:defRPr/>
            </a:pPr>
            <a:r>
              <a:t>Dr Julian Droogan &amp; Ms Lise Waldek Department of Security Studies and Criminology </a:t>
            </a:r>
          </a:p>
        </p:txBody>
      </p:sp>
      <p:sp>
        <p:nvSpPr>
          <p:cNvPr id="5" name="Shape 157"/>
          <p:cNvSpPr>
            <a:spLocks noGrp="1"/>
          </p:cNvSpPr>
          <p:nvPr>
            <p:ph type="ctrTitle"/>
          </p:nvPr>
        </p:nvSpPr>
        <p:spPr bwMode="auto">
          <a:xfrm>
            <a:off x="624339" y="1484782"/>
            <a:ext cx="10281823" cy="648000"/>
          </a:xfrm>
          <a:prstGeom prst="rect">
            <a:avLst/>
          </a:prstGeom>
        </p:spPr>
        <p:txBody>
          <a:bodyPr/>
          <a:lstStyle>
            <a:lvl1pPr defTabSz="886968">
              <a:defRPr sz="2700"/>
            </a:lvl1pPr>
          </a:lstStyle>
          <a:p>
            <a:pPr>
              <a:defRPr/>
            </a:pPr>
            <a:r>
              <a:rPr sz="2400"/>
              <a:t>Vulnerable or just having a laugh?: Diverse youth responses to online violent extremism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80"/>
          <p:cNvSpPr/>
          <p:nvPr/>
        </p:nvSpPr>
        <p:spPr bwMode="auto">
          <a:xfrm>
            <a:off x="623391" y="6450398"/>
            <a:ext cx="5376598" cy="226987"/>
          </a:xfrm>
          <a:prstGeom prst="rect">
            <a:avLst/>
          </a:prstGeom>
          <a:ln w="12700">
            <a:miter lim="400000"/>
          </a:ln>
        </p:spPr>
        <p:txBody>
          <a:bodyPr lIns="45719" rIns="45719" anchor="ctr">
            <a:spAutoFit/>
          </a:bodyPr>
          <a:lstStyle>
            <a:lvl1pPr>
              <a:defRPr sz="1000">
                <a:solidFill>
                  <a:srgbClr val="888888"/>
                </a:solidFill>
              </a:defRPr>
            </a:lvl1pPr>
          </a:lstStyle>
          <a:p>
            <a:pPr>
              <a:defRPr/>
            </a:pPr>
            <a:r>
              <a:t>FACULTY OF ARTS | DEPARTMENT OF SECURITY STUDIES AND CRIMINOLOGY</a:t>
            </a:r>
          </a:p>
        </p:txBody>
      </p:sp>
      <p:sp>
        <p:nvSpPr>
          <p:cNvPr id="5" name="Shape 181"/>
          <p:cNvSpPr>
            <a:spLocks noGrp="1"/>
          </p:cNvSpPr>
          <p:nvPr>
            <p:ph type="title"/>
          </p:nvPr>
        </p:nvSpPr>
        <p:spPr bwMode="auto">
          <a:xfrm>
            <a:off x="609598" y="274637"/>
            <a:ext cx="8813181" cy="907392"/>
          </a:xfrm>
          <a:prstGeom prst="rect">
            <a:avLst/>
          </a:prstGeom>
        </p:spPr>
        <p:txBody>
          <a:bodyPr/>
          <a:lstStyle>
            <a:lvl1pPr defTabSz="457200">
              <a:spcBef>
                <a:spcPts val="1000"/>
              </a:spcBef>
              <a:defRPr sz="2500">
                <a:solidFill>
                  <a:srgbClr val="C00000"/>
                </a:solidFill>
                <a:latin typeface="Cambria"/>
                <a:ea typeface="Cambria"/>
                <a:cs typeface="Cambria"/>
              </a:defRPr>
            </a:lvl1pPr>
          </a:lstStyle>
          <a:p>
            <a:pPr>
              <a:defRPr>
                <a:solidFill>
                  <a:srgbClr val="4F81BD"/>
                </a:solidFill>
              </a:defRPr>
            </a:pPr>
            <a:r>
              <a:rPr sz="2800" b="0">
                <a:solidFill>
                  <a:schemeClr val="tx1"/>
                </a:solidFill>
                <a:latin typeface="+mj-lt"/>
                <a:ea typeface="+mj-ea"/>
                <a:cs typeface="+mj-cs"/>
              </a:rPr>
              <a:t>What children and young people did with the extreme content</a:t>
            </a:r>
            <a:endParaRPr sz="2300"/>
          </a:p>
        </p:txBody>
      </p:sp>
      <p:sp>
        <p:nvSpPr>
          <p:cNvPr id="6" name="Shape 182"/>
          <p:cNvSpPr>
            <a:spLocks noGrp="1"/>
          </p:cNvSpPr>
          <p:nvPr>
            <p:ph type="sldNum" sz="quarter" idx="2"/>
          </p:nvPr>
        </p:nvSpPr>
        <p:spPr bwMode="auto">
          <a:xfrm>
            <a:off x="11407628" y="6450398"/>
            <a:ext cx="174772" cy="226987"/>
          </a:xfrm>
          <a:prstGeom prst="rect">
            <a:avLst/>
          </a:prstGeom>
        </p:spPr>
        <p:txBody>
          <a:bodyPr/>
          <a:lstStyle/>
          <a:p>
            <a:pPr>
              <a:defRPr/>
            </a:pPr>
            <a:r>
              <a:t>10</a:t>
            </a:r>
          </a:p>
        </p:txBody>
      </p:sp>
      <p:pic>
        <p:nvPicPr>
          <p:cNvPr id="7" name="image5.png"/>
          <p:cNvPicPr>
            <a:picLocks noChangeAspect="1"/>
          </p:cNvPicPr>
          <p:nvPr/>
        </p:nvPicPr>
        <p:blipFill>
          <a:blip r:embed="rId2"/>
          <a:stretch/>
        </p:blipFill>
        <p:spPr bwMode="auto">
          <a:xfrm>
            <a:off x="2649070" y="1741133"/>
            <a:ext cx="7119399" cy="4479216"/>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85"/>
          <p:cNvSpPr>
            <a:spLocks noGrp="1"/>
          </p:cNvSpPr>
          <p:nvPr>
            <p:ph type="title"/>
          </p:nvPr>
        </p:nvSpPr>
        <p:spPr bwMode="auto">
          <a:prstGeom prst="rect">
            <a:avLst/>
          </a:prstGeom>
        </p:spPr>
        <p:txBody>
          <a:bodyPr/>
          <a:lstStyle>
            <a:lvl1pPr>
              <a:defRPr b="0"/>
            </a:lvl1pPr>
          </a:lstStyle>
          <a:p>
            <a:pPr>
              <a:defRPr/>
            </a:pPr>
            <a:r>
              <a:rPr sz="2800"/>
              <a:t>Next steps - focus groups</a:t>
            </a:r>
          </a:p>
        </p:txBody>
      </p:sp>
      <p:sp>
        <p:nvSpPr>
          <p:cNvPr id="5" name="Shape 186"/>
          <p:cNvSpPr>
            <a:spLocks noGrp="1"/>
          </p:cNvSpPr>
          <p:nvPr>
            <p:ph type="body" idx="1"/>
          </p:nvPr>
        </p:nvSpPr>
        <p:spPr bwMode="auto">
          <a:prstGeom prst="rect">
            <a:avLst/>
          </a:prstGeom>
        </p:spPr>
        <p:txBody>
          <a:bodyPr/>
          <a:lstStyle/>
          <a:p>
            <a:pPr algn="just" defTabSz="877823">
              <a:lnSpc>
                <a:spcPct val="104999"/>
              </a:lnSpc>
              <a:defRPr sz="2100"/>
            </a:pPr>
            <a:r>
              <a:rPr sz="1900"/>
              <a:t>Currently ethics applications to continue this research within NSW high schools are under ethics review by Macquarie University and the NSW Dept of Education </a:t>
            </a:r>
          </a:p>
          <a:p>
            <a:pPr algn="just" defTabSz="877823">
              <a:lnSpc>
                <a:spcPct val="90000"/>
              </a:lnSpc>
              <a:defRPr sz="2100"/>
            </a:pPr>
            <a:endParaRPr sz="1900"/>
          </a:p>
          <a:p>
            <a:pPr algn="just" defTabSz="877823">
              <a:lnSpc>
                <a:spcPct val="90000"/>
              </a:lnSpc>
              <a:defRPr sz="2100"/>
            </a:pPr>
            <a:r>
              <a:rPr sz="1900"/>
              <a:t>Focus groups will be carried out in six state high schools across urban and regional NSW</a:t>
            </a:r>
          </a:p>
          <a:p>
            <a:pPr algn="just" defTabSz="877823">
              <a:lnSpc>
                <a:spcPct val="90000"/>
              </a:lnSpc>
              <a:defRPr sz="2100"/>
            </a:pPr>
            <a:endParaRPr sz="1900"/>
          </a:p>
          <a:p>
            <a:pPr algn="just" defTabSz="877823">
              <a:lnSpc>
                <a:spcPct val="90000"/>
              </a:lnSpc>
              <a:defRPr sz="2100"/>
            </a:pPr>
            <a:r>
              <a:rPr sz="1900"/>
              <a:t>Focus groups with 12-17 years olds who have interest in violent extremist materials online will revolve around questions about: </a:t>
            </a:r>
            <a:endParaRPr lang="en-AU" sz="1900"/>
          </a:p>
          <a:p>
            <a:pPr algn="just" defTabSz="877823">
              <a:lnSpc>
                <a:spcPct val="90000"/>
              </a:lnSpc>
              <a:defRPr sz="2100"/>
            </a:pPr>
            <a:endParaRPr sz="1900"/>
          </a:p>
          <a:p>
            <a:pPr marL="173254" indent="-173254" algn="just" defTabSz="877823">
              <a:lnSpc>
                <a:spcPct val="90000"/>
              </a:lnSpc>
              <a:buSzPct val="100000"/>
              <a:buChar char="•"/>
              <a:defRPr sz="2100"/>
            </a:pPr>
            <a:r>
              <a:rPr sz="1900"/>
              <a:t>Youth led considerations of </a:t>
            </a:r>
            <a:r>
              <a:rPr sz="1900" b="1"/>
              <a:t>what is deemed</a:t>
            </a:r>
            <a:r>
              <a:rPr sz="1900"/>
              <a:t> ‘violent extremist’ online </a:t>
            </a:r>
          </a:p>
          <a:p>
            <a:pPr marL="173254" indent="-173254" algn="just" defTabSz="877823">
              <a:lnSpc>
                <a:spcPct val="90000"/>
              </a:lnSpc>
              <a:buSzPct val="100000"/>
              <a:buChar char="•"/>
              <a:defRPr sz="2100"/>
            </a:pPr>
            <a:r>
              <a:rPr sz="1900"/>
              <a:t>The diverse </a:t>
            </a:r>
            <a:r>
              <a:rPr sz="1900" b="1"/>
              <a:t>emotional responses</a:t>
            </a:r>
            <a:r>
              <a:rPr sz="1900"/>
              <a:t> of audiences to this content</a:t>
            </a:r>
          </a:p>
          <a:p>
            <a:pPr marL="173254" indent="-173254" algn="just" defTabSz="877823">
              <a:lnSpc>
                <a:spcPct val="90000"/>
              </a:lnSpc>
              <a:buSzPct val="100000"/>
              <a:buChar char="•"/>
              <a:defRPr sz="2100"/>
            </a:pPr>
            <a:r>
              <a:rPr sz="1900" b="1"/>
              <a:t>Rationales</a:t>
            </a:r>
            <a:r>
              <a:rPr sz="1900"/>
              <a:t> behind ‘liking’, ‘sharing’, ‘commenting’, ‘deleting’ and ‘reporting’ materials </a:t>
            </a:r>
          </a:p>
          <a:p>
            <a:pPr marL="173254" indent="-173254" algn="just" defTabSz="877823">
              <a:lnSpc>
                <a:spcPct val="90000"/>
              </a:lnSpc>
              <a:buSzPct val="100000"/>
              <a:buChar char="•"/>
              <a:defRPr sz="2100"/>
            </a:pPr>
            <a:r>
              <a:rPr sz="1900"/>
              <a:t>The individual and social context within </a:t>
            </a:r>
            <a:r>
              <a:rPr lang="en-AU" sz="1900" b="1"/>
              <a:t>strategies </a:t>
            </a:r>
            <a:r>
              <a:rPr sz="1900" b="1"/>
              <a:t>of resilience</a:t>
            </a:r>
            <a:r>
              <a:rPr sz="1900"/>
              <a:t> operate - i.e. how is this material shared, discussed, evaluated, interacted with, and responded to both online and offline. </a:t>
            </a:r>
          </a:p>
        </p:txBody>
      </p:sp>
      <p:sp>
        <p:nvSpPr>
          <p:cNvPr id="6" name="Shape 187"/>
          <p:cNvSpPr>
            <a:spLocks noGrp="1"/>
          </p:cNvSpPr>
          <p:nvPr>
            <p:ph type="sldNum" sz="quarter" idx="2"/>
          </p:nvPr>
        </p:nvSpPr>
        <p:spPr bwMode="auto">
          <a:xfrm>
            <a:off x="11407628" y="6450398"/>
            <a:ext cx="174772" cy="226987"/>
          </a:xfrm>
          <a:prstGeom prst="rect">
            <a:avLst/>
          </a:prstGeom>
        </p:spPr>
        <p:txBody>
          <a:bodyPr/>
          <a:lstStyle/>
          <a:p>
            <a:pPr>
              <a:defRPr/>
            </a:pPr>
            <a:r>
              <a:t>11</a:t>
            </a:r>
          </a:p>
        </p:txBody>
      </p:sp>
      <p:sp>
        <p:nvSpPr>
          <p:cNvPr id="7" name="Shape 188"/>
          <p:cNvSpPr>
            <a:spLocks noGrp="1"/>
          </p:cNvSpPr>
          <p:nvPr>
            <p:ph type="body" idx="13"/>
          </p:nvPr>
        </p:nvSpPr>
        <p:spPr bwMode="auto">
          <a:prstGeom prst="rect">
            <a:avLst/>
          </a:prstGeom>
        </p:spPr>
        <p:txBody>
          <a:bodyPr/>
          <a:lstStyle>
            <a:lvl1pPr marL="0" indent="0">
              <a:buSzTx/>
              <a:buFontTx/>
              <a:buNone/>
              <a:defRPr cap="all">
                <a:solidFill>
                  <a:schemeClr val="accent1"/>
                </a:solidFill>
              </a:defRPr>
            </a:lvl1pPr>
          </a:lstStyle>
          <a:p>
            <a:pPr>
              <a:defRPr/>
            </a:pPr>
            <a:r>
              <a:t>New High schools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90"/>
          <p:cNvSpPr>
            <a:spLocks noGrp="1"/>
          </p:cNvSpPr>
          <p:nvPr>
            <p:ph type="title"/>
          </p:nvPr>
        </p:nvSpPr>
        <p:spPr bwMode="auto">
          <a:prstGeom prst="rect">
            <a:avLst/>
          </a:prstGeom>
        </p:spPr>
        <p:txBody>
          <a:bodyPr/>
          <a:lstStyle>
            <a:lvl1pPr>
              <a:defRPr b="0"/>
            </a:lvl1pPr>
          </a:lstStyle>
          <a:p>
            <a:pPr>
              <a:defRPr/>
            </a:pPr>
            <a:r>
              <a:rPr sz="2800"/>
              <a:t>Summary</a:t>
            </a:r>
            <a:endParaRPr/>
          </a:p>
        </p:txBody>
      </p:sp>
      <p:sp>
        <p:nvSpPr>
          <p:cNvPr id="5" name="Shape 191"/>
          <p:cNvSpPr>
            <a:spLocks noGrp="1"/>
          </p:cNvSpPr>
          <p:nvPr>
            <p:ph type="body" idx="1"/>
          </p:nvPr>
        </p:nvSpPr>
        <p:spPr bwMode="auto">
          <a:prstGeom prst="rect">
            <a:avLst/>
          </a:prstGeom>
        </p:spPr>
        <p:txBody>
          <a:bodyPr/>
          <a:lstStyle/>
          <a:p>
            <a:pPr marL="164231" indent="-164231" algn="just" defTabSz="832104">
              <a:spcBef>
                <a:spcPts val="1300"/>
              </a:spcBef>
              <a:buSzPct val="100000"/>
              <a:buChar char="•"/>
              <a:defRPr sz="1800"/>
            </a:pPr>
            <a:r>
              <a:rPr b="1"/>
              <a:t>Youth audiences are dynamic</a:t>
            </a:r>
            <a:r>
              <a:t>. They interact with online extremist and violent materials in a diversity of ways</a:t>
            </a:r>
          </a:p>
          <a:p>
            <a:pPr marL="164231" indent="-164231" algn="just" defTabSz="832104">
              <a:spcBef>
                <a:spcPts val="1300"/>
              </a:spcBef>
              <a:buSzPct val="100000"/>
              <a:buChar char="•"/>
              <a:defRPr sz="1800"/>
            </a:pPr>
            <a:r>
              <a:rPr b="1"/>
              <a:t>Online environments blend with offline environments </a:t>
            </a:r>
            <a:r>
              <a:t>- 40% of young people report being online ‘continuously. This is particularly the case with the interface between social media and traditional news media - TV [63%] and online news [43%] remain the primary sources for global news; while social media [51%] and friends [50%] are the primary sources for local news</a:t>
            </a:r>
          </a:p>
          <a:p>
            <a:pPr marL="164231" indent="-164231" algn="just" defTabSz="832104">
              <a:spcBef>
                <a:spcPts val="1300"/>
              </a:spcBef>
              <a:buSzPct val="100000"/>
              <a:buChar char="•"/>
              <a:defRPr sz="1800"/>
            </a:pPr>
            <a:r>
              <a:t>There is no agreement among young people about what counts as ‘extremist’ material online. Instead there </a:t>
            </a:r>
            <a:r>
              <a:rPr lang="en-AU"/>
              <a:t>are</a:t>
            </a:r>
            <a:r>
              <a:t> a </a:t>
            </a:r>
            <a:r>
              <a:rPr b="1"/>
              <a:t>diversity of interpretations </a:t>
            </a:r>
            <a:r>
              <a:t>encompassing religious, political and other domains </a:t>
            </a:r>
          </a:p>
          <a:p>
            <a:pPr marL="164231" indent="-164231" algn="just" defTabSz="832104">
              <a:spcBef>
                <a:spcPts val="1300"/>
              </a:spcBef>
              <a:buSzPct val="100000"/>
              <a:buChar char="•"/>
              <a:defRPr sz="1800"/>
            </a:pPr>
            <a:r>
              <a:t>There are a </a:t>
            </a:r>
            <a:r>
              <a:rPr b="1"/>
              <a:t>diverse range of emotional as well as behavioural responses </a:t>
            </a:r>
            <a:r>
              <a:t>to this material </a:t>
            </a:r>
          </a:p>
          <a:p>
            <a:pPr marL="164231" indent="-164231" algn="just" defTabSz="832104">
              <a:spcBef>
                <a:spcPts val="1300"/>
              </a:spcBef>
              <a:buSzPct val="100000"/>
              <a:buChar char="•"/>
              <a:defRPr sz="1800"/>
            </a:pPr>
            <a:r>
              <a:rPr b="1"/>
              <a:t>More research needs to be done into what ‘resilience’ looks like in this space </a:t>
            </a:r>
            <a:r>
              <a:t>- and especially the degree to which engaging with online violent and extremist materials can demonstrate strategies if resilience</a:t>
            </a:r>
          </a:p>
        </p:txBody>
      </p:sp>
      <p:sp>
        <p:nvSpPr>
          <p:cNvPr id="6" name="Shape 192"/>
          <p:cNvSpPr>
            <a:spLocks noGrp="1"/>
          </p:cNvSpPr>
          <p:nvPr>
            <p:ph type="sldNum" sz="quarter" idx="2"/>
          </p:nvPr>
        </p:nvSpPr>
        <p:spPr bwMode="auto">
          <a:xfrm>
            <a:off x="11407628" y="6450398"/>
            <a:ext cx="174772" cy="226987"/>
          </a:xfrm>
          <a:prstGeom prst="rect">
            <a:avLst/>
          </a:prstGeom>
        </p:spPr>
        <p:txBody>
          <a:bodyPr/>
          <a:lstStyle/>
          <a:p>
            <a:pPr>
              <a:defRPr/>
            </a:pPr>
            <a:r>
              <a:t>12</a:t>
            </a:r>
          </a:p>
        </p:txBody>
      </p:sp>
      <p:sp>
        <p:nvSpPr>
          <p:cNvPr id="7" name="Shape 193"/>
          <p:cNvSpPr>
            <a:spLocks noGrp="1"/>
          </p:cNvSpPr>
          <p:nvPr>
            <p:ph type="body" idx="13"/>
          </p:nvPr>
        </p:nvSpPr>
        <p:spPr bwMode="auto">
          <a:prstGeom prst="rect">
            <a:avLst/>
          </a:prstGeom>
        </p:spPr>
        <p:txBody>
          <a:bodyPr/>
          <a:lstStyle>
            <a:lvl1pPr marL="0" indent="0">
              <a:buSzTx/>
              <a:buFontTx/>
              <a:buNone/>
              <a:defRPr cap="all">
                <a:solidFill>
                  <a:schemeClr val="accent1"/>
                </a:solidFill>
              </a:defRPr>
            </a:lvl1pPr>
          </a:lstStyle>
          <a:p>
            <a:pPr>
              <a:defRPr/>
            </a:pPr>
            <a:r>
              <a:t>What do we know, what must we learn?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4"/>
          <p:cNvSpPr>
            <a:spLocks/>
          </p:cNvSpPr>
          <p:nvPr/>
        </p:nvSpPr>
        <p:spPr bwMode="auto">
          <a:xfrm>
            <a:off x="6052782" y="3158197"/>
            <a:ext cx="5567132" cy="646331"/>
          </a:xfrm>
          <a:prstGeom prst="rect">
            <a:avLst/>
          </a:prstGeom>
          <a:noFill/>
        </p:spPr>
        <p:txBody>
          <a:bodyPr wrap="square" rtlCol="0">
            <a:spAutoFit/>
          </a:bodyPr>
          <a:lstStyle/>
          <a:p>
            <a:pPr>
              <a:defRPr/>
            </a:pPr>
            <a:r>
              <a:rPr lang="en-AU" sz="3600" b="1"/>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AU" sz="2800" b="0"/>
              <a:t>Listening to youth audiences</a:t>
            </a:r>
          </a:p>
        </p:txBody>
      </p:sp>
      <p:sp>
        <p:nvSpPr>
          <p:cNvPr id="5" name="Footer Placeholder 3"/>
          <p:cNvSpPr>
            <a:spLocks noGrp="1"/>
          </p:cNvSpPr>
          <p:nvPr>
            <p:ph type="ftr" sz="quarter" idx="11"/>
          </p:nvPr>
        </p:nvSpPr>
        <p:spPr bwMode="auto"/>
        <p:txBody>
          <a:bodyPr/>
          <a:lstStyle/>
          <a:p>
            <a:pPr>
              <a:defRPr/>
            </a:pPr>
            <a:r>
              <a:rPr lang="en-AU"/>
              <a:t>FACULTY OF ARTS | DEPARTMENT OF SECURITY STUDIES AND CRIMINOLOGY</a:t>
            </a:r>
          </a:p>
        </p:txBody>
      </p:sp>
      <p:sp>
        <p:nvSpPr>
          <p:cNvPr id="6" name="Slide Number Placeholder 4"/>
          <p:cNvSpPr>
            <a:spLocks noGrp="1"/>
          </p:cNvSpPr>
          <p:nvPr>
            <p:ph type="sldNum" sz="quarter" idx="12"/>
          </p:nvPr>
        </p:nvSpPr>
        <p:spPr bwMode="auto"/>
        <p:txBody>
          <a:bodyPr/>
          <a:lstStyle/>
          <a:p>
            <a:pPr>
              <a:defRPr/>
            </a:pPr>
            <a:r>
              <a:rPr lang="en-AU"/>
              <a:t>2</a:t>
            </a:r>
          </a:p>
        </p:txBody>
      </p:sp>
      <p:sp>
        <p:nvSpPr>
          <p:cNvPr id="7" name="TextBox 2"/>
          <p:cNvSpPr>
            <a:spLocks/>
          </p:cNvSpPr>
          <p:nvPr/>
        </p:nvSpPr>
        <p:spPr bwMode="auto">
          <a:xfrm>
            <a:off x="784614" y="1699014"/>
            <a:ext cx="10447758" cy="2862322"/>
          </a:xfrm>
          <a:prstGeom prst="rect">
            <a:avLst/>
          </a:prstGeom>
          <a:noFill/>
        </p:spPr>
        <p:txBody>
          <a:bodyPr wrap="square" rtlCol="0">
            <a:spAutoFit/>
          </a:bodyPr>
          <a:lstStyle/>
          <a:p>
            <a:pPr algn="just">
              <a:defRPr/>
            </a:pPr>
            <a:r>
              <a:rPr lang="en-AU"/>
              <a:t>This ARC grant in part aims to understand the following questions:</a:t>
            </a:r>
            <a:endParaRPr/>
          </a:p>
          <a:p>
            <a:pPr algn="just">
              <a:defRPr/>
            </a:pPr>
            <a:endParaRPr lang="en-AU"/>
          </a:p>
          <a:p>
            <a:pPr algn="just">
              <a:defRPr/>
            </a:pPr>
            <a:r>
              <a:rPr lang="en-AU"/>
              <a:t>How, why and when youth audiences consume and produce online violent extremist content </a:t>
            </a:r>
          </a:p>
          <a:p>
            <a:pPr algn="just">
              <a:defRPr/>
            </a:pPr>
            <a:endParaRPr lang="en-AU"/>
          </a:p>
          <a:p>
            <a:pPr algn="just">
              <a:defRPr/>
            </a:pPr>
            <a:r>
              <a:rPr lang="en-AU"/>
              <a:t>How do young people themselves define online violent extremist content?</a:t>
            </a:r>
            <a:endParaRPr/>
          </a:p>
          <a:p>
            <a:pPr algn="just">
              <a:defRPr/>
            </a:pPr>
            <a:endParaRPr lang="en-AU"/>
          </a:p>
          <a:p>
            <a:pPr algn="just">
              <a:defRPr/>
            </a:pPr>
            <a:r>
              <a:rPr lang="en-AU"/>
              <a:t>How do they experience (emotionally and behaviourally) this type of content?</a:t>
            </a:r>
            <a:endParaRPr/>
          </a:p>
          <a:p>
            <a:pPr algn="just">
              <a:defRPr/>
            </a:pPr>
            <a:endParaRPr lang="en-AU"/>
          </a:p>
          <a:p>
            <a:pPr algn="just">
              <a:defRPr/>
            </a:pPr>
            <a:r>
              <a:rPr lang="en-AU"/>
              <a:t>What do they do with this content and why?</a:t>
            </a:r>
          </a:p>
          <a:p>
            <a:pPr algn="just">
              <a:defRPr/>
            </a:pP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AU" sz="2800" b="0"/>
              <a:t>Online violent extremism research: an overview</a:t>
            </a:r>
          </a:p>
        </p:txBody>
      </p:sp>
      <p:sp>
        <p:nvSpPr>
          <p:cNvPr id="5" name="Footer Placeholder 3"/>
          <p:cNvSpPr>
            <a:spLocks noGrp="1"/>
          </p:cNvSpPr>
          <p:nvPr>
            <p:ph type="ftr" sz="quarter" idx="11"/>
          </p:nvPr>
        </p:nvSpPr>
        <p:spPr bwMode="auto"/>
        <p:txBody>
          <a:bodyPr/>
          <a:lstStyle/>
          <a:p>
            <a:pPr>
              <a:defRPr/>
            </a:pPr>
            <a:r>
              <a:rPr lang="en-AU"/>
              <a:t>FACULTY OF ARTS | DEPARTMENT OF SECURITY STUDIES AND CRIMINOLOGY</a:t>
            </a:r>
          </a:p>
        </p:txBody>
      </p:sp>
      <p:sp>
        <p:nvSpPr>
          <p:cNvPr id="6" name="Slide Number Placeholder 4"/>
          <p:cNvSpPr>
            <a:spLocks noGrp="1"/>
          </p:cNvSpPr>
          <p:nvPr>
            <p:ph type="sldNum" sz="quarter" idx="12"/>
          </p:nvPr>
        </p:nvSpPr>
        <p:spPr bwMode="auto"/>
        <p:txBody>
          <a:bodyPr/>
          <a:lstStyle/>
          <a:p>
            <a:pPr>
              <a:defRPr/>
            </a:pPr>
            <a:r>
              <a:rPr lang="en-AU"/>
              <a:t>3</a:t>
            </a:r>
          </a:p>
        </p:txBody>
      </p:sp>
      <p:sp>
        <p:nvSpPr>
          <p:cNvPr id="7" name="TextBox 6"/>
          <p:cNvSpPr>
            <a:spLocks/>
          </p:cNvSpPr>
          <p:nvPr/>
        </p:nvSpPr>
        <p:spPr bwMode="auto">
          <a:xfrm>
            <a:off x="793940" y="1691914"/>
            <a:ext cx="7864285" cy="4278094"/>
          </a:xfrm>
          <a:prstGeom prst="rect">
            <a:avLst/>
          </a:prstGeom>
          <a:noFill/>
        </p:spPr>
        <p:txBody>
          <a:bodyPr wrap="square" rtlCol="0">
            <a:spAutoFit/>
          </a:bodyPr>
          <a:lstStyle/>
          <a:p>
            <a:pPr algn="just">
              <a:defRPr/>
            </a:pPr>
            <a:r>
              <a:rPr lang="en-AU" sz="1600"/>
              <a:t>The majority of terrorism research into online violent extremism focuses on content and content producers </a:t>
            </a:r>
            <a:endParaRPr/>
          </a:p>
          <a:p>
            <a:pPr algn="just">
              <a:defRPr/>
            </a:pPr>
            <a:endParaRPr lang="en-AU" sz="1600"/>
          </a:p>
          <a:p>
            <a:pPr algn="just">
              <a:defRPr/>
            </a:pPr>
            <a:r>
              <a:rPr lang="en-AU" sz="1600"/>
              <a:t>Research can be categorised into three dimensions:</a:t>
            </a:r>
            <a:endParaRPr/>
          </a:p>
          <a:p>
            <a:pPr algn="just">
              <a:defRPr/>
            </a:pPr>
            <a:endParaRPr lang="en-AU" sz="1600"/>
          </a:p>
          <a:p>
            <a:pPr marL="285750" indent="-285750" algn="just">
              <a:buFont typeface="Arial"/>
              <a:buChar char="•"/>
              <a:defRPr/>
            </a:pPr>
            <a:r>
              <a:rPr lang="en-AU" sz="1600" b="1"/>
              <a:t>Instrumental usage:</a:t>
            </a:r>
            <a:r>
              <a:rPr lang="en-AU" sz="1600"/>
              <a:t> How violent extremists use the internet for a range of purposes including recruitment, logistics, fundraising and propaganda</a:t>
            </a:r>
            <a:endParaRPr/>
          </a:p>
          <a:p>
            <a:pPr marL="285750" indent="-285750" algn="just">
              <a:buFont typeface="Arial"/>
              <a:buChar char="•"/>
              <a:defRPr/>
            </a:pPr>
            <a:r>
              <a:rPr lang="en-AU" sz="1600" b="1"/>
              <a:t>Communicative usage:</a:t>
            </a:r>
            <a:r>
              <a:rPr lang="en-AU" sz="1600"/>
              <a:t> The aims and objectives of content; how content producers create and disseminate messages</a:t>
            </a:r>
            <a:endParaRPr/>
          </a:p>
          <a:p>
            <a:pPr marL="285750" indent="-285750" algn="just">
              <a:buFont typeface="Arial"/>
              <a:buChar char="•"/>
              <a:defRPr/>
            </a:pPr>
            <a:r>
              <a:rPr lang="en-AU" sz="1600" b="1"/>
              <a:t>Technological usage</a:t>
            </a:r>
            <a:r>
              <a:rPr lang="en-AU" sz="1600"/>
              <a:t>: The intersection of technology with instrumental and communicative aims and objectives</a:t>
            </a:r>
            <a:endParaRPr/>
          </a:p>
          <a:p>
            <a:pPr marL="285750" indent="-285750" algn="just">
              <a:buFont typeface="Arial"/>
              <a:buChar char="•"/>
              <a:defRPr/>
            </a:pPr>
            <a:endParaRPr lang="en-AU" sz="1600"/>
          </a:p>
          <a:p>
            <a:pPr marL="285750" indent="-285750" algn="just">
              <a:buFont typeface="Arial"/>
              <a:buChar char="•"/>
              <a:defRPr/>
            </a:pPr>
            <a:r>
              <a:rPr lang="en-AU" sz="1600"/>
              <a:t>The above research has often relied upon a </a:t>
            </a:r>
            <a:r>
              <a:rPr lang="en-AU" sz="1600" b="1"/>
              <a:t>relatively one-dimensional and static conceptualization of the audience</a:t>
            </a:r>
            <a:endParaRPr/>
          </a:p>
          <a:p>
            <a:pPr marL="285750" indent="-285750" algn="just">
              <a:buFont typeface="Arial"/>
              <a:buChar char="•"/>
              <a:defRPr/>
            </a:pPr>
            <a:endParaRPr lang="en-AU" sz="1600"/>
          </a:p>
          <a:p>
            <a:pPr algn="just">
              <a:defRPr/>
            </a:pPr>
            <a:endParaRPr lang="en-AU" sz="1600"/>
          </a:p>
          <a:p>
            <a:pPr marL="285750" indent="-285750" algn="just">
              <a:buFont typeface="Arial"/>
              <a:buChar char="•"/>
              <a:defRPr/>
            </a:pPr>
            <a:endParaRPr lang="en-AU" sz="1600" b="1"/>
          </a:p>
        </p:txBody>
      </p:sp>
      <p:pic>
        <p:nvPicPr>
          <p:cNvPr id="8" name="image9.jpg"/>
          <p:cNvPicPr>
            <a:picLocks noChangeAspect="1"/>
          </p:cNvPicPr>
          <p:nvPr/>
        </p:nvPicPr>
        <p:blipFill>
          <a:blip r:embed="rId2"/>
          <a:stretch/>
        </p:blipFill>
        <p:spPr bwMode="auto">
          <a:xfrm>
            <a:off x="9359123" y="1653814"/>
            <a:ext cx="2049496" cy="2691035"/>
          </a:xfrm>
          <a:prstGeom prst="rect">
            <a:avLst/>
          </a:prstGeom>
          <a:ln>
            <a:solidFill>
              <a:srgbClr val="000000"/>
            </a:solidFill>
          </a:ln>
        </p:spPr>
      </p:pic>
      <p:pic>
        <p:nvPicPr>
          <p:cNvPr id="9" name="Picture 8"/>
          <p:cNvPicPr>
            <a:picLocks noChangeAspect="1"/>
          </p:cNvPicPr>
          <p:nvPr/>
        </p:nvPicPr>
        <p:blipFill>
          <a:blip r:embed="rId3"/>
          <a:stretch/>
        </p:blipFill>
        <p:spPr bwMode="auto">
          <a:xfrm>
            <a:off x="9074184" y="4572000"/>
            <a:ext cx="2619375" cy="1743075"/>
          </a:xfrm>
          <a:prstGeom prst="rect">
            <a:avLst/>
          </a:prstGeo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AU" sz="2800" b="0"/>
              <a:t>Dangerous &amp; risky: youth audiences </a:t>
            </a:r>
          </a:p>
        </p:txBody>
      </p:sp>
      <p:sp>
        <p:nvSpPr>
          <p:cNvPr id="5" name="Footer Placeholder 3"/>
          <p:cNvSpPr>
            <a:spLocks noGrp="1"/>
          </p:cNvSpPr>
          <p:nvPr>
            <p:ph type="ftr" sz="quarter" idx="11"/>
          </p:nvPr>
        </p:nvSpPr>
        <p:spPr bwMode="auto"/>
        <p:txBody>
          <a:bodyPr/>
          <a:lstStyle/>
          <a:p>
            <a:pPr>
              <a:defRPr/>
            </a:pPr>
            <a:r>
              <a:rPr lang="en-AU"/>
              <a:t>FACULTY OF ARTS | DEPARTMENT OF SECURITY STUDIES AND CRIMINOLOGY</a:t>
            </a:r>
          </a:p>
        </p:txBody>
      </p:sp>
      <p:sp>
        <p:nvSpPr>
          <p:cNvPr id="6" name="Slide Number Placeholder 4"/>
          <p:cNvSpPr>
            <a:spLocks noGrp="1"/>
          </p:cNvSpPr>
          <p:nvPr>
            <p:ph type="sldNum" sz="quarter" idx="12"/>
          </p:nvPr>
        </p:nvSpPr>
        <p:spPr bwMode="auto"/>
        <p:txBody>
          <a:bodyPr/>
          <a:lstStyle/>
          <a:p>
            <a:pPr>
              <a:defRPr/>
            </a:pPr>
            <a:r>
              <a:rPr lang="en-AU"/>
              <a:t>4</a:t>
            </a:r>
          </a:p>
        </p:txBody>
      </p:sp>
      <p:sp>
        <p:nvSpPr>
          <p:cNvPr id="7" name="TextBox 2"/>
          <p:cNvSpPr>
            <a:spLocks/>
          </p:cNvSpPr>
          <p:nvPr/>
        </p:nvSpPr>
        <p:spPr bwMode="auto">
          <a:xfrm>
            <a:off x="623391" y="1525723"/>
            <a:ext cx="6671930" cy="4524315"/>
          </a:xfrm>
          <a:prstGeom prst="rect">
            <a:avLst/>
          </a:prstGeom>
          <a:noFill/>
        </p:spPr>
        <p:txBody>
          <a:bodyPr wrap="square" rtlCol="0">
            <a:spAutoFit/>
          </a:bodyPr>
          <a:lstStyle/>
          <a:p>
            <a:pPr algn="just">
              <a:defRPr/>
            </a:pPr>
            <a:r>
              <a:rPr lang="en-AU"/>
              <a:t>Online audiences have been conceptualized as vulnerable, primed to radicalisation to violent extremism often by cursory demographics including age and religion (Sageman, 2014)</a:t>
            </a:r>
            <a:endParaRPr/>
          </a:p>
          <a:p>
            <a:pPr algn="just">
              <a:defRPr/>
            </a:pPr>
            <a:endParaRPr lang="en-AU"/>
          </a:p>
          <a:p>
            <a:pPr algn="just">
              <a:defRPr/>
            </a:pPr>
            <a:r>
              <a:rPr lang="en-AU"/>
              <a:t>Defined as uniform the influence of content on a given audience is perceived as homogenous and instantaneous (Laswell, cited in Jowell &amp; O’Donnell, 2015)</a:t>
            </a:r>
            <a:endParaRPr/>
          </a:p>
          <a:p>
            <a:pPr algn="just">
              <a:defRPr/>
            </a:pPr>
            <a:endParaRPr lang="en-AU"/>
          </a:p>
          <a:p>
            <a:pPr algn="just">
              <a:defRPr/>
            </a:pPr>
            <a:r>
              <a:rPr lang="en-AU"/>
              <a:t>In particular, youth audiences are often depicted as ‘at-risk’. Perceived as particularly vulnerable and highly susceptible to the risks posed by online violent extremism</a:t>
            </a:r>
            <a:endParaRPr/>
          </a:p>
          <a:p>
            <a:pPr algn="just">
              <a:defRPr/>
            </a:pPr>
            <a:endParaRPr lang="en-AU"/>
          </a:p>
          <a:p>
            <a:pPr algn="just">
              <a:defRPr/>
            </a:pPr>
            <a:r>
              <a:rPr lang="en-AU" b="1"/>
              <a:t>The research has focused on what media does to this audience as opposed to what this audience does with media  </a:t>
            </a:r>
          </a:p>
          <a:p>
            <a:pPr algn="just">
              <a:defRPr/>
            </a:pPr>
            <a:endParaRPr lang="en-AU"/>
          </a:p>
        </p:txBody>
      </p:sp>
      <p:pic>
        <p:nvPicPr>
          <p:cNvPr id="8" name="Picture 3" descr="cyber terrorism blackhat.png"/>
          <p:cNvPicPr>
            <a:picLocks noChangeAspect="1"/>
          </p:cNvPicPr>
          <p:nvPr/>
        </p:nvPicPr>
        <p:blipFill>
          <a:blip r:embed="rId3"/>
          <a:stretch/>
        </p:blipFill>
        <p:spPr bwMode="auto">
          <a:xfrm>
            <a:off x="7715885" y="1525723"/>
            <a:ext cx="3923542" cy="2242625"/>
          </a:xfrm>
          <a:prstGeom prst="rect">
            <a:avLst/>
          </a:prstGeom>
          <a:noFill/>
          <a:ln w="9525">
            <a:solidFill>
              <a:srgbClr val="000000"/>
            </a:solidFill>
            <a:miter lim="800000"/>
            <a:headEnd/>
            <a:tailEnd/>
          </a:ln>
        </p:spPr>
      </p:pic>
      <p:pic>
        <p:nvPicPr>
          <p:cNvPr id="9" name="Picture 7"/>
          <p:cNvPicPr>
            <a:picLocks noChangeAspect="1"/>
          </p:cNvPicPr>
          <p:nvPr/>
        </p:nvPicPr>
        <p:blipFill>
          <a:blip r:embed="rId4"/>
          <a:stretch/>
        </p:blipFill>
        <p:spPr bwMode="auto">
          <a:xfrm>
            <a:off x="7715885" y="3857834"/>
            <a:ext cx="3923542" cy="2033016"/>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AU" sz="2800" b="0"/>
              <a:t>Un-silencing</a:t>
            </a:r>
            <a:r>
              <a:rPr lang="en-AU" b="0"/>
              <a:t> youth audiences</a:t>
            </a:r>
          </a:p>
        </p:txBody>
      </p:sp>
      <p:sp>
        <p:nvSpPr>
          <p:cNvPr id="5" name="Footer Placeholder 3"/>
          <p:cNvSpPr>
            <a:spLocks noGrp="1"/>
          </p:cNvSpPr>
          <p:nvPr>
            <p:ph type="ftr" sz="quarter" idx="11"/>
          </p:nvPr>
        </p:nvSpPr>
        <p:spPr bwMode="auto"/>
        <p:txBody>
          <a:bodyPr/>
          <a:lstStyle/>
          <a:p>
            <a:pPr>
              <a:defRPr/>
            </a:pPr>
            <a:r>
              <a:rPr lang="en-AU"/>
              <a:t>FACULTY OF ARTS | DEPARTMENT OF SECURITY STUDIES AND CRIMINOLOGY</a:t>
            </a:r>
          </a:p>
        </p:txBody>
      </p:sp>
      <p:sp>
        <p:nvSpPr>
          <p:cNvPr id="6" name="Slide Number Placeholder 4"/>
          <p:cNvSpPr>
            <a:spLocks noGrp="1"/>
          </p:cNvSpPr>
          <p:nvPr>
            <p:ph type="sldNum" sz="quarter" idx="12"/>
          </p:nvPr>
        </p:nvSpPr>
        <p:spPr bwMode="auto"/>
        <p:txBody>
          <a:bodyPr/>
          <a:lstStyle/>
          <a:p>
            <a:pPr>
              <a:defRPr/>
            </a:pPr>
            <a:r>
              <a:rPr lang="en-AU"/>
              <a:t>5</a:t>
            </a:r>
          </a:p>
        </p:txBody>
      </p:sp>
      <p:sp>
        <p:nvSpPr>
          <p:cNvPr id="7" name="TextBox 2"/>
          <p:cNvSpPr>
            <a:spLocks/>
          </p:cNvSpPr>
          <p:nvPr/>
        </p:nvSpPr>
        <p:spPr bwMode="auto">
          <a:xfrm>
            <a:off x="784613" y="1699014"/>
            <a:ext cx="10267699" cy="3416320"/>
          </a:xfrm>
          <a:prstGeom prst="rect">
            <a:avLst/>
          </a:prstGeom>
          <a:noFill/>
        </p:spPr>
        <p:txBody>
          <a:bodyPr wrap="square" rtlCol="0">
            <a:spAutoFit/>
          </a:bodyPr>
          <a:lstStyle/>
          <a:p>
            <a:pPr algn="just">
              <a:defRPr/>
            </a:pPr>
            <a:r>
              <a:rPr lang="en-AU"/>
              <a:t>An interdisciplinary approach drawing on media and communication studies</a:t>
            </a:r>
            <a:endParaRPr/>
          </a:p>
          <a:p>
            <a:pPr algn="just">
              <a:defRPr/>
            </a:pPr>
            <a:endParaRPr lang="en-AU"/>
          </a:p>
          <a:p>
            <a:pPr algn="just">
              <a:defRPr/>
            </a:pPr>
            <a:r>
              <a:rPr lang="en-AU"/>
              <a:t>Audiences are defined as highly dynamic consumers and producers of content. These processes occur in diverse and unexpected ways both emotionally and behaviourally</a:t>
            </a:r>
            <a:endParaRPr/>
          </a:p>
          <a:p>
            <a:pPr algn="just">
              <a:defRPr/>
            </a:pPr>
            <a:endParaRPr lang="en-AU"/>
          </a:p>
          <a:p>
            <a:pPr algn="just">
              <a:defRPr/>
            </a:pPr>
            <a:r>
              <a:rPr lang="en-AU"/>
              <a:t>Our research draws from theories of </a:t>
            </a:r>
            <a:r>
              <a:rPr lang="en-AU" b="1"/>
              <a:t>uses and gratification</a:t>
            </a:r>
            <a:endParaRPr lang="en-AU"/>
          </a:p>
          <a:p>
            <a:pPr marL="285750" indent="-285750" algn="just">
              <a:buFont typeface="Arial"/>
              <a:buChar char="•"/>
              <a:defRPr/>
            </a:pPr>
            <a:r>
              <a:rPr lang="en-AU"/>
              <a:t>Media use is motivated by the needs and goals as defined by the audience themselves</a:t>
            </a:r>
            <a:endParaRPr/>
          </a:p>
          <a:p>
            <a:pPr marL="285750" indent="-285750" algn="just">
              <a:buFont typeface="Arial"/>
              <a:buChar char="•"/>
              <a:defRPr/>
            </a:pPr>
            <a:r>
              <a:rPr lang="en-AU"/>
              <a:t>These then influence and are influenced by the gratifications and effects associated by exposure of a given audience to content </a:t>
            </a:r>
            <a:endParaRPr/>
          </a:p>
          <a:p>
            <a:pPr marL="285750" indent="-285750" algn="just">
              <a:buFont typeface="Arial"/>
              <a:buChar char="•"/>
              <a:defRPr/>
            </a:pPr>
            <a:endParaRPr lang="en-AU"/>
          </a:p>
          <a:p>
            <a:pPr algn="just">
              <a:defRPr/>
            </a:pPr>
            <a:r>
              <a:rPr lang="en-AU"/>
              <a:t>The theory is explicitly dynamic. It recognises the agency and influence of the audience on the production, engagement and utilisation of online content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0"/>
          <p:cNvSpPr/>
          <p:nvPr/>
        </p:nvSpPr>
        <p:spPr bwMode="auto">
          <a:xfrm>
            <a:off x="623391" y="6450398"/>
            <a:ext cx="5376598" cy="226987"/>
          </a:xfrm>
          <a:prstGeom prst="rect">
            <a:avLst/>
          </a:prstGeom>
          <a:ln w="12700">
            <a:miter lim="400000"/>
          </a:ln>
        </p:spPr>
        <p:txBody>
          <a:bodyPr lIns="45719" rIns="45719" anchor="ctr">
            <a:spAutoFit/>
          </a:bodyPr>
          <a:lstStyle>
            <a:lvl1pPr>
              <a:defRPr sz="1000">
                <a:solidFill>
                  <a:srgbClr val="888888"/>
                </a:solidFill>
              </a:defRPr>
            </a:lvl1pPr>
          </a:lstStyle>
          <a:p>
            <a:pPr>
              <a:defRPr/>
            </a:pPr>
            <a:r>
              <a:t>FACULTY OF ARTS | DEPARTMENT OF SECURITY STUDIES AND CRIMINOLOGY</a:t>
            </a:r>
          </a:p>
        </p:txBody>
      </p:sp>
      <p:sp>
        <p:nvSpPr>
          <p:cNvPr id="5" name="Shape 161"/>
          <p:cNvSpPr>
            <a:spLocks noGrp="1"/>
          </p:cNvSpPr>
          <p:nvPr>
            <p:ph type="title"/>
          </p:nvPr>
        </p:nvSpPr>
        <p:spPr bwMode="auto">
          <a:xfrm>
            <a:off x="609599" y="274637"/>
            <a:ext cx="8824332" cy="918044"/>
          </a:xfrm>
          <a:prstGeom prst="rect">
            <a:avLst/>
          </a:prstGeom>
        </p:spPr>
        <p:txBody>
          <a:bodyPr>
            <a:noAutofit/>
          </a:bodyPr>
          <a:lstStyle>
            <a:lvl1pPr defTabSz="429768">
              <a:spcBef>
                <a:spcPts val="900"/>
              </a:spcBef>
              <a:defRPr sz="2150">
                <a:solidFill>
                  <a:srgbClr val="C00000"/>
                </a:solidFill>
                <a:latin typeface="Cambria"/>
                <a:ea typeface="Cambria"/>
                <a:cs typeface="Cambria"/>
              </a:defRPr>
            </a:lvl1pPr>
          </a:lstStyle>
          <a:p>
            <a:pPr defTabSz="914400">
              <a:spcBef>
                <a:spcPts val="0"/>
              </a:spcBef>
              <a:defRPr>
                <a:solidFill>
                  <a:srgbClr val="4F81BD"/>
                </a:solidFill>
              </a:defRPr>
            </a:pPr>
            <a:r>
              <a:rPr sz="2800" b="0">
                <a:solidFill>
                  <a:schemeClr val="tx1"/>
                </a:solidFill>
                <a:latin typeface="+mj-lt"/>
                <a:ea typeface="+mj-ea"/>
                <a:cs typeface="+mj-cs"/>
              </a:rPr>
              <a:t>Whether children and young people have experienced extremism online</a:t>
            </a:r>
            <a:endParaRPr/>
          </a:p>
        </p:txBody>
      </p:sp>
      <p:sp>
        <p:nvSpPr>
          <p:cNvPr id="6" name="Shape 162"/>
          <p:cNvSpPr>
            <a:spLocks noGrp="1"/>
          </p:cNvSpPr>
          <p:nvPr>
            <p:ph type="sldNum" sz="quarter" idx="2"/>
          </p:nvPr>
        </p:nvSpPr>
        <p:spPr bwMode="auto">
          <a:xfrm>
            <a:off x="11407628" y="6450398"/>
            <a:ext cx="174772" cy="226987"/>
          </a:xfrm>
          <a:prstGeom prst="rect">
            <a:avLst/>
          </a:prstGeom>
        </p:spPr>
        <p:txBody>
          <a:bodyPr/>
          <a:lstStyle/>
          <a:p>
            <a:pPr>
              <a:defRPr/>
            </a:pPr>
            <a:r>
              <a:t>6</a:t>
            </a:r>
          </a:p>
        </p:txBody>
      </p:sp>
      <p:pic>
        <p:nvPicPr>
          <p:cNvPr id="7" name="image1.png"/>
          <p:cNvPicPr>
            <a:picLocks noChangeAspect="1"/>
          </p:cNvPicPr>
          <p:nvPr/>
        </p:nvPicPr>
        <p:blipFill>
          <a:blip r:embed="rId2"/>
          <a:stretch/>
        </p:blipFill>
        <p:spPr bwMode="auto">
          <a:xfrm>
            <a:off x="2054011" y="1625289"/>
            <a:ext cx="7379920" cy="4392501"/>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65"/>
          <p:cNvSpPr/>
          <p:nvPr/>
        </p:nvSpPr>
        <p:spPr bwMode="auto">
          <a:xfrm>
            <a:off x="623391" y="6450398"/>
            <a:ext cx="5376598" cy="226987"/>
          </a:xfrm>
          <a:prstGeom prst="rect">
            <a:avLst/>
          </a:prstGeom>
          <a:ln w="12700">
            <a:miter lim="400000"/>
          </a:ln>
        </p:spPr>
        <p:txBody>
          <a:bodyPr lIns="45719" rIns="45719" anchor="ctr">
            <a:spAutoFit/>
          </a:bodyPr>
          <a:lstStyle>
            <a:lvl1pPr>
              <a:defRPr sz="1000">
                <a:solidFill>
                  <a:srgbClr val="888888"/>
                </a:solidFill>
              </a:defRPr>
            </a:lvl1pPr>
          </a:lstStyle>
          <a:p>
            <a:pPr>
              <a:defRPr/>
            </a:pPr>
            <a:r>
              <a:t>FACULTY OF ARTS | DEPARTMENT OF SECURITY STUDIES AND CRIMINOLOGY</a:t>
            </a:r>
          </a:p>
        </p:txBody>
      </p:sp>
      <p:sp>
        <p:nvSpPr>
          <p:cNvPr id="5" name="Shape 166"/>
          <p:cNvSpPr>
            <a:spLocks noGrp="1"/>
          </p:cNvSpPr>
          <p:nvPr>
            <p:ph type="title"/>
          </p:nvPr>
        </p:nvSpPr>
        <p:spPr bwMode="auto">
          <a:xfrm>
            <a:off x="609598" y="274636"/>
            <a:ext cx="9091963" cy="985605"/>
          </a:xfrm>
          <a:prstGeom prst="rect">
            <a:avLst/>
          </a:prstGeom>
        </p:spPr>
        <p:txBody>
          <a:bodyPr>
            <a:noAutofit/>
          </a:bodyPr>
          <a:lstStyle>
            <a:lvl1pPr defTabSz="457200">
              <a:spcBef>
                <a:spcPts val="1000"/>
              </a:spcBef>
              <a:defRPr sz="1900">
                <a:solidFill>
                  <a:srgbClr val="C00000"/>
                </a:solidFill>
                <a:latin typeface="Cambria"/>
                <a:ea typeface="Cambria"/>
                <a:cs typeface="Cambria"/>
              </a:defRPr>
            </a:lvl1pPr>
          </a:lstStyle>
          <a:p>
            <a:pPr defTabSz="914400">
              <a:spcBef>
                <a:spcPts val="0"/>
              </a:spcBef>
              <a:defRPr>
                <a:solidFill>
                  <a:srgbClr val="4F81BD"/>
                </a:solidFill>
              </a:defRPr>
            </a:pPr>
            <a:r>
              <a:rPr sz="2800" b="0">
                <a:solidFill>
                  <a:schemeClr val="tx1"/>
                </a:solidFill>
                <a:latin typeface="+mj-lt"/>
                <a:ea typeface="+mj-ea"/>
                <a:cs typeface="+mj-cs"/>
              </a:rPr>
              <a:t>Why children and young people considered what they experienced to be extreme</a:t>
            </a:r>
            <a:endParaRPr/>
          </a:p>
        </p:txBody>
      </p:sp>
      <p:sp>
        <p:nvSpPr>
          <p:cNvPr id="6" name="Shape 167"/>
          <p:cNvSpPr>
            <a:spLocks noGrp="1"/>
          </p:cNvSpPr>
          <p:nvPr>
            <p:ph type="sldNum" sz="quarter" idx="2"/>
          </p:nvPr>
        </p:nvSpPr>
        <p:spPr bwMode="auto">
          <a:xfrm>
            <a:off x="11407628" y="6450398"/>
            <a:ext cx="174772" cy="226987"/>
          </a:xfrm>
          <a:prstGeom prst="rect">
            <a:avLst/>
          </a:prstGeom>
        </p:spPr>
        <p:txBody>
          <a:bodyPr/>
          <a:lstStyle/>
          <a:p>
            <a:pPr>
              <a:defRPr/>
            </a:pPr>
            <a:r>
              <a:t>7</a:t>
            </a:r>
          </a:p>
        </p:txBody>
      </p:sp>
      <p:pic>
        <p:nvPicPr>
          <p:cNvPr id="7" name="image2.png"/>
          <p:cNvPicPr>
            <a:picLocks noChangeAspect="1"/>
          </p:cNvPicPr>
          <p:nvPr/>
        </p:nvPicPr>
        <p:blipFill>
          <a:blip r:embed="rId2"/>
          <a:stretch/>
        </p:blipFill>
        <p:spPr bwMode="auto">
          <a:xfrm>
            <a:off x="2208986" y="1696632"/>
            <a:ext cx="7068828" cy="4317376"/>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70"/>
          <p:cNvSpPr/>
          <p:nvPr/>
        </p:nvSpPr>
        <p:spPr bwMode="auto">
          <a:xfrm>
            <a:off x="623391" y="6450398"/>
            <a:ext cx="5376598" cy="226987"/>
          </a:xfrm>
          <a:prstGeom prst="rect">
            <a:avLst/>
          </a:prstGeom>
          <a:ln w="12700">
            <a:miter lim="400000"/>
          </a:ln>
        </p:spPr>
        <p:txBody>
          <a:bodyPr lIns="45719" rIns="45719" anchor="ctr">
            <a:spAutoFit/>
          </a:bodyPr>
          <a:lstStyle>
            <a:lvl1pPr>
              <a:defRPr sz="1000">
                <a:solidFill>
                  <a:srgbClr val="888888"/>
                </a:solidFill>
              </a:defRPr>
            </a:lvl1pPr>
          </a:lstStyle>
          <a:p>
            <a:pPr>
              <a:defRPr/>
            </a:pPr>
            <a:r>
              <a:t>FACULTY OF ARTS | DEPARTMENT OF SECURITY STUDIES AND CRIMINOLOGY</a:t>
            </a:r>
          </a:p>
        </p:txBody>
      </p:sp>
      <p:sp>
        <p:nvSpPr>
          <p:cNvPr id="5" name="Shape 171"/>
          <p:cNvSpPr>
            <a:spLocks noGrp="1"/>
          </p:cNvSpPr>
          <p:nvPr>
            <p:ph type="title"/>
          </p:nvPr>
        </p:nvSpPr>
        <p:spPr bwMode="auto">
          <a:xfrm>
            <a:off x="609598" y="274636"/>
            <a:ext cx="8634763" cy="1046489"/>
          </a:xfrm>
          <a:prstGeom prst="rect">
            <a:avLst/>
          </a:prstGeom>
        </p:spPr>
        <p:txBody>
          <a:bodyPr/>
          <a:lstStyle>
            <a:lvl1pPr defTabSz="452627">
              <a:spcBef>
                <a:spcPts val="900"/>
              </a:spcBef>
              <a:defRPr sz="2100">
                <a:solidFill>
                  <a:srgbClr val="C00000"/>
                </a:solidFill>
                <a:latin typeface="Cambria"/>
                <a:ea typeface="Cambria"/>
                <a:cs typeface="Cambria"/>
              </a:defRPr>
            </a:lvl1pPr>
          </a:lstStyle>
          <a:p>
            <a:pPr>
              <a:defRPr>
                <a:solidFill>
                  <a:srgbClr val="4F81BD"/>
                </a:solidFill>
              </a:defRPr>
            </a:pPr>
            <a:r>
              <a:rPr sz="2800" b="0">
                <a:solidFill>
                  <a:schemeClr val="tx1"/>
                </a:solidFill>
                <a:latin typeface="+mj-lt"/>
                <a:ea typeface="+mj-ea"/>
                <a:cs typeface="+mj-cs"/>
              </a:rPr>
              <a:t>Where online children and young people have experienced extreme content</a:t>
            </a:r>
            <a:endParaRPr/>
          </a:p>
        </p:txBody>
      </p:sp>
      <p:sp>
        <p:nvSpPr>
          <p:cNvPr id="6" name="Shape 172"/>
          <p:cNvSpPr>
            <a:spLocks noGrp="1"/>
          </p:cNvSpPr>
          <p:nvPr>
            <p:ph type="sldNum" sz="quarter" idx="2"/>
          </p:nvPr>
        </p:nvSpPr>
        <p:spPr bwMode="auto">
          <a:xfrm>
            <a:off x="11407628" y="6450398"/>
            <a:ext cx="174772" cy="226987"/>
          </a:xfrm>
          <a:prstGeom prst="rect">
            <a:avLst/>
          </a:prstGeom>
        </p:spPr>
        <p:txBody>
          <a:bodyPr/>
          <a:lstStyle/>
          <a:p>
            <a:pPr>
              <a:defRPr/>
            </a:pPr>
            <a:r>
              <a:t>8</a:t>
            </a:r>
          </a:p>
        </p:txBody>
      </p:sp>
      <p:pic>
        <p:nvPicPr>
          <p:cNvPr id="7" name="image3.png"/>
          <p:cNvPicPr>
            <a:picLocks noChangeAspect="1"/>
          </p:cNvPicPr>
          <p:nvPr/>
        </p:nvPicPr>
        <p:blipFill>
          <a:blip r:embed="rId2"/>
          <a:stretch/>
        </p:blipFill>
        <p:spPr bwMode="auto">
          <a:xfrm>
            <a:off x="2323908" y="1640549"/>
            <a:ext cx="7352162" cy="4490426"/>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hape 175"/>
          <p:cNvSpPr/>
          <p:nvPr/>
        </p:nvSpPr>
        <p:spPr bwMode="auto">
          <a:xfrm>
            <a:off x="623391" y="6450398"/>
            <a:ext cx="5376598" cy="226987"/>
          </a:xfrm>
          <a:prstGeom prst="rect">
            <a:avLst/>
          </a:prstGeom>
          <a:ln w="12700">
            <a:miter lim="400000"/>
          </a:ln>
        </p:spPr>
        <p:txBody>
          <a:bodyPr lIns="45719" rIns="45719" anchor="ctr">
            <a:spAutoFit/>
          </a:bodyPr>
          <a:lstStyle>
            <a:lvl1pPr>
              <a:defRPr sz="1000">
                <a:solidFill>
                  <a:srgbClr val="888888"/>
                </a:solidFill>
              </a:defRPr>
            </a:lvl1pPr>
          </a:lstStyle>
          <a:p>
            <a:pPr>
              <a:defRPr/>
            </a:pPr>
            <a:r>
              <a:t>FACULTY OF ARTS | DEPARTMENT OF SECURITY STUDIES AND CRIMINOLOGY</a:t>
            </a:r>
          </a:p>
        </p:txBody>
      </p:sp>
      <p:sp>
        <p:nvSpPr>
          <p:cNvPr id="5" name="Shape 176"/>
          <p:cNvSpPr>
            <a:spLocks noGrp="1"/>
          </p:cNvSpPr>
          <p:nvPr>
            <p:ph type="title"/>
          </p:nvPr>
        </p:nvSpPr>
        <p:spPr bwMode="auto">
          <a:xfrm>
            <a:off x="609598" y="274637"/>
            <a:ext cx="8958239" cy="940846"/>
          </a:xfrm>
          <a:prstGeom prst="rect">
            <a:avLst/>
          </a:prstGeom>
        </p:spPr>
        <p:txBody>
          <a:bodyPr>
            <a:noAutofit/>
          </a:bodyPr>
          <a:lstStyle>
            <a:lvl1pPr defTabSz="457200">
              <a:spcBef>
                <a:spcPts val="1000"/>
              </a:spcBef>
              <a:defRPr sz="2500">
                <a:solidFill>
                  <a:srgbClr val="C00000"/>
                </a:solidFill>
                <a:latin typeface="Cambria"/>
                <a:ea typeface="Cambria"/>
                <a:cs typeface="Cambria"/>
              </a:defRPr>
            </a:lvl1pPr>
          </a:lstStyle>
          <a:p>
            <a:pPr defTabSz="914400">
              <a:spcBef>
                <a:spcPts val="0"/>
              </a:spcBef>
              <a:defRPr>
                <a:solidFill>
                  <a:srgbClr val="4F81BD"/>
                </a:solidFill>
              </a:defRPr>
            </a:pPr>
            <a:r>
              <a:rPr sz="2800" b="0">
                <a:solidFill>
                  <a:schemeClr val="tx1"/>
                </a:solidFill>
                <a:latin typeface="+mj-lt"/>
                <a:ea typeface="+mj-ea"/>
                <a:cs typeface="+mj-cs"/>
              </a:rPr>
              <a:t>How the extreme content made children and young people feel</a:t>
            </a:r>
            <a:endParaRPr/>
          </a:p>
        </p:txBody>
      </p:sp>
      <p:sp>
        <p:nvSpPr>
          <p:cNvPr id="6" name="Shape 177"/>
          <p:cNvSpPr>
            <a:spLocks noGrp="1"/>
          </p:cNvSpPr>
          <p:nvPr>
            <p:ph type="sldNum" sz="quarter" idx="2"/>
          </p:nvPr>
        </p:nvSpPr>
        <p:spPr bwMode="auto">
          <a:xfrm>
            <a:off x="11407628" y="6450398"/>
            <a:ext cx="174772" cy="226987"/>
          </a:xfrm>
          <a:prstGeom prst="rect">
            <a:avLst/>
          </a:prstGeom>
        </p:spPr>
        <p:txBody>
          <a:bodyPr/>
          <a:lstStyle/>
          <a:p>
            <a:pPr>
              <a:defRPr/>
            </a:pPr>
            <a:r>
              <a:t>9</a:t>
            </a:r>
          </a:p>
        </p:txBody>
      </p:sp>
      <p:pic>
        <p:nvPicPr>
          <p:cNvPr id="7" name="image4.png"/>
          <p:cNvPicPr>
            <a:picLocks noChangeAspect="1"/>
          </p:cNvPicPr>
          <p:nvPr/>
        </p:nvPicPr>
        <p:blipFill>
          <a:blip r:embed="rId2"/>
          <a:stretch/>
        </p:blipFill>
        <p:spPr bwMode="auto">
          <a:xfrm>
            <a:off x="2432139" y="1739168"/>
            <a:ext cx="7135698" cy="4358218"/>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MQ PowerPoint 16x9 template">
  <a:themeElements>
    <a:clrScheme name="MQU Colours">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fontScheme name="MQU">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1042</Words>
  <Application>Microsoft Office PowerPoint</Application>
  <PresentationFormat>Widescreen</PresentationFormat>
  <Paragraphs>94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Georgia</vt:lpstr>
      <vt:lpstr>Wingdings</vt:lpstr>
      <vt:lpstr>MQ PowerPoint 16x9 template</vt:lpstr>
      <vt:lpstr>Vulnerable or just having a laugh?: Diverse youth responses to online violent extremism </vt:lpstr>
      <vt:lpstr>Listening to youth audiences</vt:lpstr>
      <vt:lpstr>Online violent extremism research: an overview</vt:lpstr>
      <vt:lpstr>Dangerous &amp; risky: youth audiences </vt:lpstr>
      <vt:lpstr>Un-silencing youth audiences</vt:lpstr>
      <vt:lpstr>Whether children and young people have experienced extremism online</vt:lpstr>
      <vt:lpstr>Why children and young people considered what they experienced to be extreme</vt:lpstr>
      <vt:lpstr>Where online children and young people have experienced extreme content</vt:lpstr>
      <vt:lpstr>How the extreme content made children and young people feel</vt:lpstr>
      <vt:lpstr>What children and young people did with the extreme content</vt:lpstr>
      <vt:lpstr>Next steps - focus groups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Vulnerable or just having a laugh?: Diverse youth responses to online violent extremism </dc:title>
  <dc:creator>Miss Lise Waldek</dc:creator>
  <cp:lastModifiedBy>Lise Waldek</cp:lastModifiedBy>
  <cp:revision>1</cp:revision>
  <dcterms:modified xsi:type="dcterms:W3CDTF">2019-06-23T19:05:44Z</dcterms:modified>
</cp:coreProperties>
</file>