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8" r:id="rId2"/>
    <p:sldId id="296" r:id="rId3"/>
    <p:sldId id="307" r:id="rId4"/>
    <p:sldId id="300" r:id="rId5"/>
    <p:sldId id="301" r:id="rId6"/>
    <p:sldId id="308" r:id="rId7"/>
    <p:sldId id="310" r:id="rId8"/>
    <p:sldId id="309" r:id="rId9"/>
    <p:sldId id="277" r:id="rId10"/>
    <p:sldId id="302" r:id="rId11"/>
    <p:sldId id="306" r:id="rId12"/>
    <p:sldId id="324" r:id="rId13"/>
    <p:sldId id="313" r:id="rId14"/>
    <p:sldId id="314" r:id="rId15"/>
    <p:sldId id="320" r:id="rId16"/>
    <p:sldId id="303" r:id="rId17"/>
    <p:sldId id="315" r:id="rId18"/>
    <p:sldId id="322" r:id="rId19"/>
    <p:sldId id="304" r:id="rId20"/>
    <p:sldId id="316" r:id="rId21"/>
    <p:sldId id="321" r:id="rId22"/>
    <p:sldId id="305" r:id="rId23"/>
    <p:sldId id="317" r:id="rId24"/>
    <p:sldId id="297" r:id="rId25"/>
    <p:sldId id="31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38"/>
    <p:restoredTop sz="50088"/>
  </p:normalViewPr>
  <p:slideViewPr>
    <p:cSldViewPr snapToObjects="1">
      <p:cViewPr varScale="1">
        <p:scale>
          <a:sx n="109" d="100"/>
          <a:sy n="109" d="100"/>
        </p:scale>
        <p:origin x="22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6C5BA-747A-6C4E-A36C-D7EB22B9BE18}" type="datetimeFigureOut">
              <a:rPr lang="en-US" smtClean="0"/>
              <a:pPr/>
              <a:t>6/25/19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C5892-A0D2-5147-8C6A-5F8F70BE6C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632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A1255-BEB2-BB46-9605-A720F33CEB4F}" type="datetimeFigureOut">
              <a:rPr lang="en-US" smtClean="0"/>
              <a:pPr/>
              <a:t>6/25/19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A1F2F-5636-AE41-B6B4-514235CE9A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2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Slide_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196" y="0"/>
            <a:ext cx="9175011" cy="688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2667000"/>
            <a:ext cx="4572000" cy="205740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953000"/>
            <a:ext cx="4572000" cy="609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vider_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79295" cy="508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6720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2800" b="0" cap="all">
                <a:solidFill>
                  <a:srgbClr val="000000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715000"/>
            <a:ext cx="7772400" cy="87471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9715-6B54-0241-A5B5-5C15AE5A6AAA}" type="datetime1">
              <a:rPr lang="en-US" smtClean="0"/>
              <a:pPr/>
              <a:t>6/25/19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5461" y="4632713"/>
            <a:ext cx="1185488" cy="86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vider_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79295" cy="508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6720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2800" b="0" cap="all">
                <a:solidFill>
                  <a:srgbClr val="000000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715000"/>
            <a:ext cx="7772400" cy="87471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9715-6B54-0241-A5B5-5C15AE5A6AAA}" type="datetime1">
              <a:rPr lang="en-US" smtClean="0"/>
              <a:pPr/>
              <a:t>6/25/19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5461" y="4632713"/>
            <a:ext cx="1185488" cy="86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vider_6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79295" cy="508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6720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2800" b="0" cap="all">
                <a:solidFill>
                  <a:srgbClr val="000000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715000"/>
            <a:ext cx="7772400" cy="87471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9715-6B54-0241-A5B5-5C15AE5A6AAA}" type="datetime1">
              <a:rPr lang="en-US" smtClean="0"/>
              <a:pPr/>
              <a:t>6/25/19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5461" y="4632713"/>
            <a:ext cx="1185488" cy="86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vider_7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79295" cy="508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6720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2800" b="0" cap="all">
                <a:solidFill>
                  <a:srgbClr val="000000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715000"/>
            <a:ext cx="7772400" cy="87471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9715-6B54-0241-A5B5-5C15AE5A6AAA}" type="datetime1">
              <a:rPr lang="en-US" smtClean="0"/>
              <a:pPr/>
              <a:t>6/25/19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5461" y="4632713"/>
            <a:ext cx="1185488" cy="86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36DD-A855-4D4B-A5BA-60AD999D5856}" type="datetime1">
              <a:rPr lang="en-US" smtClean="0"/>
              <a:pPr/>
              <a:t>6/25/19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A278-5EE6-3141-8207-2028179DA522}" type="datetime1">
              <a:rPr lang="en-US" smtClean="0"/>
              <a:pPr/>
              <a:t>6/25/19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C4EA-9BDD-1845-BF4E-F909863A718C}" type="datetime1">
              <a:rPr lang="en-US" smtClean="0"/>
              <a:pPr/>
              <a:t>6/25/19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5E7F-9B0C-F646-8B40-0AC6FA960470}" type="datetime1">
              <a:rPr lang="en-US" smtClean="0"/>
              <a:pPr/>
              <a:t>6/25/19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03F2-0D19-954C-AE56-6DE61889BE25}" type="datetime1">
              <a:rPr lang="en-US" smtClean="0"/>
              <a:pPr/>
              <a:t>6/25/19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EE1-7BF9-B64E-9997-DE02BBDAE989}" type="datetime1">
              <a:rPr lang="en-US" smtClean="0"/>
              <a:pPr/>
              <a:t>6/25/19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Slide_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0" y="0"/>
            <a:ext cx="9175011" cy="688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2667000"/>
            <a:ext cx="4572000" cy="205740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953000"/>
            <a:ext cx="4572000" cy="609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28A67-E3E8-4D4E-A359-B3C44410526C}" type="datetime1">
              <a:rPr lang="en-US" smtClean="0"/>
              <a:pPr/>
              <a:t>6/25/19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9D53-2A70-6346-AAEE-E8FD926FF41C}" type="datetime1">
              <a:rPr lang="en-US" smtClean="0"/>
              <a:pPr/>
              <a:t>6/25/19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verSlide_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0" y="0"/>
            <a:ext cx="91414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743200"/>
            <a:ext cx="4572000" cy="205740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29200"/>
            <a:ext cx="4572000" cy="609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Slide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0" y="0"/>
            <a:ext cx="9142710" cy="6858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743200"/>
            <a:ext cx="4572000" cy="205740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29200"/>
            <a:ext cx="4572000" cy="609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6/25/19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-hea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443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6/25/19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vider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79295" cy="508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6720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2800" b="0" cap="all">
                <a:solidFill>
                  <a:srgbClr val="000000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715000"/>
            <a:ext cx="7772400" cy="87471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9715-6B54-0241-A5B5-5C15AE5A6AAA}" type="datetime1">
              <a:rPr lang="en-US" smtClean="0"/>
              <a:pPr/>
              <a:t>6/25/19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5461" y="4632713"/>
            <a:ext cx="1185488" cy="86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vider_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80000" cy="5083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6720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2800" b="0" cap="all">
                <a:solidFill>
                  <a:srgbClr val="000000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715000"/>
            <a:ext cx="7772400" cy="87471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9715-6B54-0241-A5B5-5C15AE5A6AAA}" type="datetime1">
              <a:rPr lang="en-US" smtClean="0"/>
              <a:pPr/>
              <a:t>6/25/19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5461" y="4632713"/>
            <a:ext cx="1185488" cy="86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vider_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79295" cy="508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6720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2800" b="0" cap="all">
                <a:solidFill>
                  <a:srgbClr val="000000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715000"/>
            <a:ext cx="7772400" cy="87471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9715-6B54-0241-A5B5-5C15AE5A6AAA}" type="datetime1">
              <a:rPr lang="en-US" smtClean="0"/>
              <a:pPr/>
              <a:t>6/25/19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5461" y="4632713"/>
            <a:ext cx="1185488" cy="864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54864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82200" y="-609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fld id="{B7620F7A-CFE2-0249-B3E1-DEEC141F31D7}" type="datetime1">
              <a:rPr lang="en-US" smtClean="0"/>
              <a:pPr/>
              <a:t>6/25/19</a:t>
            </a:fld>
            <a:endParaRPr lang="en-US"/>
          </a:p>
        </p:txBody>
      </p:sp>
      <p:pic>
        <p:nvPicPr>
          <p:cNvPr id="10" name="Picture 9" descr="footer.png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6228416"/>
            <a:ext cx="9144000" cy="640080"/>
          </a:xfrm>
          <a:prstGeom prst="rect">
            <a:avLst/>
          </a:prstGeom>
        </p:spPr>
      </p:pic>
      <p:pic>
        <p:nvPicPr>
          <p:cNvPr id="11" name="Picture 10" descr="vox_logo.png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7521542" y="404720"/>
            <a:ext cx="1165258" cy="8477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moign.khawaja@outlook.com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11560" y="3573016"/>
            <a:ext cx="4824536" cy="2414488"/>
          </a:xfrm>
        </p:spPr>
        <p:txBody>
          <a:bodyPr>
            <a:noAutofit/>
          </a:bodyPr>
          <a:lstStyle/>
          <a:p>
            <a:br>
              <a:rPr lang="en-IE" sz="3200" b="1" dirty="0"/>
            </a:br>
            <a:endParaRPr lang="en-US" sz="32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3312368" cy="576064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IE" sz="1600" b="1" dirty="0">
                <a:latin typeface="Georgia" panose="02040502050405020303" pitchFamily="18" charset="0"/>
              </a:rPr>
              <a:t>Moign Khawaja</a:t>
            </a:r>
          </a:p>
          <a:p>
            <a:r>
              <a:rPr lang="en-IE" sz="1600" i="1" dirty="0">
                <a:latin typeface="Georgia" panose="02040502050405020303" pitchFamily="18" charset="0"/>
              </a:rPr>
              <a:t>Dublin City University (DCU)</a:t>
            </a:r>
            <a:endParaRPr lang="en-US" sz="1600" i="1" dirty="0"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3140968"/>
            <a:ext cx="50035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Determining the “</a:t>
            </a:r>
            <a:r>
              <a:rPr lang="en-US" sz="3600" dirty="0" err="1">
                <a:solidFill>
                  <a:schemeClr val="bg1"/>
                </a:solidFill>
                <a:latin typeface="Georgia" panose="02040502050405020303" pitchFamily="18" charset="0"/>
              </a:rPr>
              <a:t>Stateness</a:t>
            </a:r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” of Islamic State According to their Video Propaganda</a:t>
            </a:r>
            <a:endParaRPr lang="en-US" sz="3600" b="1" spc="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851104" cy="594320"/>
          </a:xfrm>
        </p:spPr>
        <p:txBody>
          <a:bodyPr>
            <a:normAutofit/>
          </a:bodyPr>
          <a:lstStyle/>
          <a:p>
            <a:r>
              <a:rPr lang="en-IE" sz="3600" b="1" dirty="0">
                <a:latin typeface="Georgia" panose="02040502050405020303" pitchFamily="18" charset="0"/>
              </a:rPr>
              <a:t>5. Methodology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1331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E" sz="1800" dirty="0">
                <a:latin typeface="Georgia" panose="02040502050405020303" pitchFamily="18" charset="0"/>
              </a:rPr>
              <a:t>Research based on preliminary assessment of 28 videos</a:t>
            </a:r>
          </a:p>
          <a:p>
            <a:pPr>
              <a:lnSpc>
                <a:spcPct val="150000"/>
              </a:lnSpc>
            </a:pPr>
            <a:r>
              <a:rPr lang="en-IE" sz="1800" dirty="0">
                <a:latin typeface="Georgia" panose="02040502050405020303" pitchFamily="18" charset="0"/>
              </a:rPr>
              <a:t>Selected according to their content</a:t>
            </a:r>
          </a:p>
          <a:p>
            <a:pPr>
              <a:lnSpc>
                <a:spcPct val="150000"/>
              </a:lnSpc>
            </a:pPr>
            <a:r>
              <a:rPr lang="en-IE" sz="1800" dirty="0">
                <a:latin typeface="Georgia" panose="02040502050405020303" pitchFamily="18" charset="0"/>
              </a:rPr>
              <a:t>4 case studies based on 1933 Montevideo Convention which sets the criteria of statehood: a permanent population, a defined territory, a government, and the capacity to enter into relations with other states</a:t>
            </a:r>
          </a:p>
          <a:p>
            <a:pPr>
              <a:lnSpc>
                <a:spcPct val="150000"/>
              </a:lnSpc>
            </a:pPr>
            <a:r>
              <a:rPr lang="en-IE" sz="1800" dirty="0">
                <a:latin typeface="Georgia" panose="02040502050405020303" pitchFamily="18" charset="0"/>
              </a:rPr>
              <a:t>7 videos each from 4 case studies (7 x 4 = 28)</a:t>
            </a:r>
          </a:p>
          <a:p>
            <a:pPr>
              <a:lnSpc>
                <a:spcPct val="150000"/>
              </a:lnSpc>
            </a:pPr>
            <a:r>
              <a:rPr lang="en-IE" sz="1800" dirty="0">
                <a:latin typeface="Georgia" panose="02040502050405020303" pitchFamily="18" charset="0"/>
              </a:rPr>
              <a:t>MAXQDA 2018 software used for visual analysis</a:t>
            </a:r>
          </a:p>
          <a:p>
            <a:pPr>
              <a:lnSpc>
                <a:spcPct val="150000"/>
              </a:lnSpc>
            </a:pPr>
            <a:r>
              <a:rPr lang="en-IE" sz="1800" dirty="0">
                <a:latin typeface="Georgia" panose="02040502050405020303" pitchFamily="18" charset="0"/>
              </a:rPr>
              <a:t>Videos included in the prelim. assessment were released between July 2014-July 2017 with the exception of one recent video [Inside the </a:t>
            </a:r>
            <a:r>
              <a:rPr lang="en-IE" sz="1800" dirty="0" err="1">
                <a:latin typeface="Georgia" panose="02040502050405020303" pitchFamily="18" charset="0"/>
              </a:rPr>
              <a:t>Khilafah</a:t>
            </a:r>
            <a:r>
              <a:rPr lang="en-IE" sz="1800" dirty="0">
                <a:latin typeface="Georgia" panose="02040502050405020303" pitchFamily="18" charset="0"/>
              </a:rPr>
              <a:t> 7]</a:t>
            </a:r>
          </a:p>
          <a:p>
            <a:pPr>
              <a:lnSpc>
                <a:spcPct val="150000"/>
              </a:lnSpc>
            </a:pPr>
            <a:r>
              <a:rPr lang="en-IE" sz="1800" dirty="0">
                <a:latin typeface="Georgia" panose="02040502050405020303" pitchFamily="18" charset="0"/>
              </a:rPr>
              <a:t>All videos are releases from IS’s official media organs including Al Hayat</a:t>
            </a:r>
          </a:p>
          <a:p>
            <a:pPr>
              <a:lnSpc>
                <a:spcPct val="150000"/>
              </a:lnSpc>
            </a:pPr>
            <a:r>
              <a:rPr lang="en-IE" sz="1800" dirty="0">
                <a:latin typeface="Georgia" panose="02040502050405020303" pitchFamily="18" charset="0"/>
              </a:rPr>
              <a:t>Multi-lingual content</a:t>
            </a:r>
          </a:p>
          <a:p>
            <a:pPr>
              <a:lnSpc>
                <a:spcPct val="150000"/>
              </a:lnSpc>
            </a:pPr>
            <a:endParaRPr lang="en-IE" sz="18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en-IE" sz="1800" dirty="0">
              <a:latin typeface="Georgia" panose="02040502050405020303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6/25/19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51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6/25/19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7067128" cy="534888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Case Study 1 – Population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F1937F57-D971-9E48-9D04-5C146643B6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440121"/>
              </p:ext>
            </p:extLst>
          </p:nvPr>
        </p:nvGraphicFramePr>
        <p:xfrm>
          <a:off x="467544" y="1556792"/>
          <a:ext cx="8064896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4896">
                  <a:extLst>
                    <a:ext uri="{9D8B030D-6E8A-4147-A177-3AD203B41FA5}">
                      <a16:colId xmlns:a16="http://schemas.microsoft.com/office/drawing/2014/main" val="27456846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IE" sz="1800" b="1" u="none" strike="noStrike" dirty="0">
                          <a:effectLst/>
                          <a:latin typeface="Georgia" panose="02040502050405020303" pitchFamily="18" charset="0"/>
                        </a:rPr>
                        <a:t>Elements</a:t>
                      </a:r>
                      <a:endParaRPr lang="en-IE" sz="1800" b="1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96947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u="none" strike="noStrike" dirty="0">
                          <a:effectLst/>
                          <a:latin typeface="Georgia" panose="02040502050405020303" pitchFamily="18" charset="0"/>
                        </a:rPr>
                        <a:t>IS cleric(s)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66962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u="none" strike="noStrike" dirty="0">
                          <a:effectLst/>
                          <a:latin typeface="Georgia" panose="02040502050405020303" pitchFamily="18" charset="0"/>
                        </a:rPr>
                        <a:t>IS child fighter(s)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3128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u="none" strike="noStrike" dirty="0">
                          <a:effectLst/>
                          <a:latin typeface="Georgia" panose="02040502050405020303" pitchFamily="18" charset="0"/>
                        </a:rPr>
                        <a:t>IS fighter(s) [local + foreign]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65471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u="none" strike="noStrike" dirty="0">
                          <a:effectLst/>
                          <a:latin typeface="Georgia" panose="02040502050405020303" pitchFamily="18" charset="0"/>
                        </a:rPr>
                        <a:t>Enemy leaders/population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03216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u="none" strike="noStrike" dirty="0">
                          <a:effectLst/>
                          <a:latin typeface="Georgia" panose="02040502050405020303" pitchFamily="18" charset="0"/>
                        </a:rPr>
                        <a:t>Teenagers/Youngsters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05951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u="none" strike="noStrike" dirty="0">
                          <a:effectLst/>
                          <a:latin typeface="Georgia" panose="02040502050405020303" pitchFamily="18" charset="0"/>
                        </a:rPr>
                        <a:t>IS engaging with teenagers/young persons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20643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u="none" strike="noStrike" dirty="0">
                          <a:effectLst/>
                          <a:latin typeface="Georgia" panose="02040502050405020303" pitchFamily="18" charset="0"/>
                        </a:rPr>
                        <a:t>IS fighter(s) with his kid(s)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124075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B0B2114-C478-A94C-B799-237D88486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075177"/>
              </p:ext>
            </p:extLst>
          </p:nvPr>
        </p:nvGraphicFramePr>
        <p:xfrm>
          <a:off x="467544" y="3827552"/>
          <a:ext cx="8064896" cy="19869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4896">
                  <a:extLst>
                    <a:ext uri="{9D8B030D-6E8A-4147-A177-3AD203B41FA5}">
                      <a16:colId xmlns:a16="http://schemas.microsoft.com/office/drawing/2014/main" val="40811229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u="none" strike="noStrike" dirty="0">
                          <a:effectLst/>
                          <a:latin typeface="Georgia" panose="02040502050405020303" pitchFamily="18" charset="0"/>
                        </a:rPr>
                        <a:t>Mixed gathering [civilians + IS fighters]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19042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u="none" strike="noStrike" dirty="0">
                          <a:effectLst/>
                          <a:latin typeface="Georgia" panose="02040502050405020303" pitchFamily="18" charset="0"/>
                        </a:rPr>
                        <a:t>IS engaging with kids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9069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u="none" strike="noStrike" dirty="0">
                          <a:effectLst/>
                          <a:latin typeface="Georgia" panose="02040502050405020303" pitchFamily="18" charset="0"/>
                        </a:rPr>
                        <a:t>Kid(s)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11484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u="none" strike="noStrike" dirty="0">
                          <a:effectLst/>
                          <a:latin typeface="Georgia" panose="02040502050405020303" pitchFamily="18" charset="0"/>
                        </a:rPr>
                        <a:t>IS engaging with locals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86602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u="none" strike="noStrike" dirty="0">
                          <a:effectLst/>
                          <a:latin typeface="Georgia" panose="02040502050405020303" pitchFamily="18" charset="0"/>
                        </a:rPr>
                        <a:t>Foreign Fighter(s)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73819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u="none" strike="noStrike" dirty="0">
                          <a:effectLst/>
                          <a:latin typeface="Georgia" panose="02040502050405020303" pitchFamily="18" charset="0"/>
                        </a:rPr>
                        <a:t>Local(s)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06771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u="none" strike="noStrike" dirty="0">
                          <a:effectLst/>
                          <a:latin typeface="Georgia" panose="02040502050405020303" pitchFamily="18" charset="0"/>
                        </a:rPr>
                        <a:t>Consent [pledge of allegiance - </a:t>
                      </a:r>
                      <a:r>
                        <a:rPr lang="en-IE" sz="1800" u="none" strike="noStrike" dirty="0" err="1">
                          <a:effectLst/>
                          <a:latin typeface="Georgia" panose="02040502050405020303" pitchFamily="18" charset="0"/>
                        </a:rPr>
                        <a:t>Bayah</a:t>
                      </a:r>
                      <a:r>
                        <a:rPr lang="en-IE" sz="1800" u="none" strike="noStrike" dirty="0">
                          <a:effectLst/>
                          <a:latin typeface="Georgia" panose="02040502050405020303" pitchFamily="18" charset="0"/>
                        </a:rPr>
                        <a:t>]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4897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377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40B64E-91F4-B544-AD58-9631DC1F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5E7F-9B0C-F646-8B40-0AC6FA960470}" type="datetime1">
              <a:rPr lang="en-US" smtClean="0"/>
              <a:pPr/>
              <a:t>6/25/19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02CF17-FF12-1945-AB27-18C180F78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3488"/>
            <a:ext cx="15123117" cy="78214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5CCB8B-9B3D-C748-977D-1C9FD6712C62}"/>
              </a:ext>
            </a:extLst>
          </p:cNvPr>
          <p:cNvSpPr txBox="1"/>
          <p:nvPr/>
        </p:nvSpPr>
        <p:spPr>
          <a:xfrm>
            <a:off x="4572000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5E2A1C-268C-4B4C-ADB6-88086D333F7F}"/>
              </a:ext>
            </a:extLst>
          </p:cNvPr>
          <p:cNvSpPr txBox="1"/>
          <p:nvPr/>
        </p:nvSpPr>
        <p:spPr>
          <a:xfrm>
            <a:off x="8077200" y="5949280"/>
            <a:ext cx="175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Mixed Gathering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DDE80-64E1-2243-9653-BE8E1BD928DE}"/>
              </a:ext>
            </a:extLst>
          </p:cNvPr>
          <p:cNvSpPr txBox="1"/>
          <p:nvPr/>
        </p:nvSpPr>
        <p:spPr>
          <a:xfrm>
            <a:off x="11336215" y="5867219"/>
            <a:ext cx="58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BDB12D-FF2F-E640-A528-9120EDD3C5D6}"/>
              </a:ext>
            </a:extLst>
          </p:cNvPr>
          <p:cNvSpPr txBox="1"/>
          <p:nvPr/>
        </p:nvSpPr>
        <p:spPr>
          <a:xfrm>
            <a:off x="12115800" y="5832721"/>
            <a:ext cx="1751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engaging with kids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D23B99-4BDC-024E-802A-C54CE1E9BF40}"/>
              </a:ext>
            </a:extLst>
          </p:cNvPr>
          <p:cNvSpPr txBox="1"/>
          <p:nvPr/>
        </p:nvSpPr>
        <p:spPr>
          <a:xfrm>
            <a:off x="14155682" y="5832721"/>
            <a:ext cx="1066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Foreign</a:t>
            </a:r>
          </a:p>
          <a:p>
            <a:r>
              <a:rPr lang="en-US" dirty="0"/>
              <a:t>fighters</a:t>
            </a:r>
          </a:p>
        </p:txBody>
      </p:sp>
    </p:spTree>
    <p:extLst>
      <p:ext uri="{BB962C8B-B14F-4D97-AF65-F5344CB8AC3E}">
        <p14:creationId xmlns:p14="http://schemas.microsoft.com/office/powerpoint/2010/main" val="1461682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6/25/19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7067128" cy="534888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Case Study 1 – Population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80E88CA-2A69-1745-B6B9-DE9ED39433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339215"/>
              </p:ext>
            </p:extLst>
          </p:nvPr>
        </p:nvGraphicFramePr>
        <p:xfrm>
          <a:off x="179512" y="1484784"/>
          <a:ext cx="8784975" cy="47055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1807">
                  <a:extLst>
                    <a:ext uri="{9D8B030D-6E8A-4147-A177-3AD203B41FA5}">
                      <a16:colId xmlns:a16="http://schemas.microsoft.com/office/drawing/2014/main" val="3216473744"/>
                    </a:ext>
                  </a:extLst>
                </a:gridCol>
                <a:gridCol w="594416">
                  <a:extLst>
                    <a:ext uri="{9D8B030D-6E8A-4147-A177-3AD203B41FA5}">
                      <a16:colId xmlns:a16="http://schemas.microsoft.com/office/drawing/2014/main" val="1547476984"/>
                    </a:ext>
                  </a:extLst>
                </a:gridCol>
                <a:gridCol w="913763">
                  <a:extLst>
                    <a:ext uri="{9D8B030D-6E8A-4147-A177-3AD203B41FA5}">
                      <a16:colId xmlns:a16="http://schemas.microsoft.com/office/drawing/2014/main" val="4157398165"/>
                    </a:ext>
                  </a:extLst>
                </a:gridCol>
                <a:gridCol w="1096254">
                  <a:extLst>
                    <a:ext uri="{9D8B030D-6E8A-4147-A177-3AD203B41FA5}">
                      <a16:colId xmlns:a16="http://schemas.microsoft.com/office/drawing/2014/main" val="3154612398"/>
                    </a:ext>
                  </a:extLst>
                </a:gridCol>
                <a:gridCol w="654279">
                  <a:extLst>
                    <a:ext uri="{9D8B030D-6E8A-4147-A177-3AD203B41FA5}">
                      <a16:colId xmlns:a16="http://schemas.microsoft.com/office/drawing/2014/main" val="1838648241"/>
                    </a:ext>
                  </a:extLst>
                </a:gridCol>
                <a:gridCol w="1021660">
                  <a:extLst>
                    <a:ext uri="{9D8B030D-6E8A-4147-A177-3AD203B41FA5}">
                      <a16:colId xmlns:a16="http://schemas.microsoft.com/office/drawing/2014/main" val="3673612087"/>
                    </a:ext>
                  </a:extLst>
                </a:gridCol>
                <a:gridCol w="1222488">
                  <a:extLst>
                    <a:ext uri="{9D8B030D-6E8A-4147-A177-3AD203B41FA5}">
                      <a16:colId xmlns:a16="http://schemas.microsoft.com/office/drawing/2014/main" val="911693186"/>
                    </a:ext>
                  </a:extLst>
                </a:gridCol>
                <a:gridCol w="1068220">
                  <a:extLst>
                    <a:ext uri="{9D8B030D-6E8A-4147-A177-3AD203B41FA5}">
                      <a16:colId xmlns:a16="http://schemas.microsoft.com/office/drawing/2014/main" val="111002864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202846736"/>
                    </a:ext>
                  </a:extLst>
                </a:gridCol>
              </a:tblGrid>
              <a:tr h="409840"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Code System</a:t>
                      </a:r>
                      <a:endParaRPr lang="en-IE" sz="900" b="1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A Visit to Mosul</a:t>
                      </a:r>
                      <a:endParaRPr lang="en-IE" sz="900" b="1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Atmosphere of Eid Al </a:t>
                      </a:r>
                      <a:r>
                        <a:rPr lang="en-IE" sz="900" b="1" u="none" strike="noStrike" dirty="0" err="1">
                          <a:effectLst/>
                          <a:latin typeface="Georgia" panose="02040502050405020303" pitchFamily="18" charset="0"/>
                        </a:rPr>
                        <a:t>Fitr</a:t>
                      </a:r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 in Raqqah</a:t>
                      </a:r>
                      <a:endParaRPr lang="en-IE" sz="900" b="1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Eid Greetings from the Land of </a:t>
                      </a:r>
                      <a:r>
                        <a:rPr lang="en-IE" sz="900" b="1" u="none" strike="noStrike" dirty="0" err="1">
                          <a:effectLst/>
                          <a:latin typeface="Georgia" panose="02040502050405020303" pitchFamily="18" charset="0"/>
                        </a:rPr>
                        <a:t>Khilafah</a:t>
                      </a:r>
                      <a:endParaRPr lang="en-IE" sz="900" b="1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>
                          <a:effectLst/>
                          <a:latin typeface="Georgia" panose="02040502050405020303" pitchFamily="18" charset="0"/>
                        </a:rPr>
                        <a:t>Abundant Provision</a:t>
                      </a:r>
                      <a:endParaRPr lang="en-IE" sz="900" b="1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>
                          <a:effectLst/>
                          <a:latin typeface="Georgia" panose="02040502050405020303" pitchFamily="18" charset="0"/>
                        </a:rPr>
                        <a:t>Joy of Mujahideen over Great Victories</a:t>
                      </a:r>
                      <a:endParaRPr lang="en-IE" sz="900" b="1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>
                          <a:effectLst/>
                          <a:latin typeface="Georgia" panose="02040502050405020303" pitchFamily="18" charset="0"/>
                        </a:rPr>
                        <a:t>Dawah Convoy for the Cubs of the Caliphate</a:t>
                      </a:r>
                      <a:endParaRPr lang="en-IE" sz="900" b="1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A Year After the Bombing Started</a:t>
                      </a:r>
                      <a:endParaRPr lang="en-IE" sz="900" b="1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TOTAL</a:t>
                      </a:r>
                      <a:endParaRPr lang="en-IE" sz="900" b="1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extLst>
                  <a:ext uri="{0D108BD9-81ED-4DB2-BD59-A6C34878D82A}">
                    <a16:rowId xmlns:a16="http://schemas.microsoft.com/office/drawing/2014/main" val="2835998086"/>
                  </a:ext>
                </a:extLst>
              </a:tr>
              <a:tr h="222649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IS cleric(s)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17%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3%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extLst>
                  <a:ext uri="{0D108BD9-81ED-4DB2-BD59-A6C34878D82A}">
                    <a16:rowId xmlns:a16="http://schemas.microsoft.com/office/drawing/2014/main" val="981588021"/>
                  </a:ext>
                </a:extLst>
              </a:tr>
              <a:tr h="222649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IS child fighter(s)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51%</a:t>
                      </a:r>
                      <a:endParaRPr lang="en-IE" sz="900" b="0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6%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extLst>
                  <a:ext uri="{0D108BD9-81ED-4DB2-BD59-A6C34878D82A}">
                    <a16:rowId xmlns:a16="http://schemas.microsoft.com/office/drawing/2014/main" val="3757928242"/>
                  </a:ext>
                </a:extLst>
              </a:tr>
              <a:tr h="274760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IS fighter(s) </a:t>
                      </a:r>
                      <a:b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[local + foreign]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90%</a:t>
                      </a:r>
                      <a:endParaRPr lang="en-IE" sz="900" b="0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41%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13%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extLst>
                  <a:ext uri="{0D108BD9-81ED-4DB2-BD59-A6C34878D82A}">
                    <a16:rowId xmlns:a16="http://schemas.microsoft.com/office/drawing/2014/main" val="2100935261"/>
                  </a:ext>
                </a:extLst>
              </a:tr>
              <a:tr h="222649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Enemy leaders/population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7%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1%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extLst>
                  <a:ext uri="{0D108BD9-81ED-4DB2-BD59-A6C34878D82A}">
                    <a16:rowId xmlns:a16="http://schemas.microsoft.com/office/drawing/2014/main" val="4162006272"/>
                  </a:ext>
                </a:extLst>
              </a:tr>
              <a:tr h="222649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Teenagers/Youngsters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5%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5%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1%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extLst>
                  <a:ext uri="{0D108BD9-81ED-4DB2-BD59-A6C34878D82A}">
                    <a16:rowId xmlns:a16="http://schemas.microsoft.com/office/drawing/2014/main" val="4004046663"/>
                  </a:ext>
                </a:extLst>
              </a:tr>
              <a:tr h="274760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IS engaging with teenagers/young persons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10%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3%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extLst>
                  <a:ext uri="{0D108BD9-81ED-4DB2-BD59-A6C34878D82A}">
                    <a16:rowId xmlns:a16="http://schemas.microsoft.com/office/drawing/2014/main" val="1487470065"/>
                  </a:ext>
                </a:extLst>
              </a:tr>
              <a:tr h="222649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IS fighter(s) with kid(s)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18%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2%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7%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extLst>
                  <a:ext uri="{0D108BD9-81ED-4DB2-BD59-A6C34878D82A}">
                    <a16:rowId xmlns:a16="http://schemas.microsoft.com/office/drawing/2014/main" val="3840977242"/>
                  </a:ext>
                </a:extLst>
              </a:tr>
              <a:tr h="274760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Consent [pledge of allegiance - </a:t>
                      </a:r>
                      <a:r>
                        <a:rPr lang="en-IE" sz="900" u="none" strike="noStrike" dirty="0" err="1">
                          <a:effectLst/>
                          <a:latin typeface="Georgia" panose="02040502050405020303" pitchFamily="18" charset="0"/>
                        </a:rPr>
                        <a:t>Bayah</a:t>
                      </a:r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]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3%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1%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extLst>
                  <a:ext uri="{0D108BD9-81ED-4DB2-BD59-A6C34878D82A}">
                    <a16:rowId xmlns:a16="http://schemas.microsoft.com/office/drawing/2014/main" val="1286617034"/>
                  </a:ext>
                </a:extLst>
              </a:tr>
              <a:tr h="274760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Mixed gathering </a:t>
                      </a:r>
                      <a:b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[civilians + IS fighters]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18%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6%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extLst>
                  <a:ext uri="{0D108BD9-81ED-4DB2-BD59-A6C34878D82A}">
                    <a16:rowId xmlns:a16="http://schemas.microsoft.com/office/drawing/2014/main" val="2878408337"/>
                  </a:ext>
                </a:extLst>
              </a:tr>
              <a:tr h="222649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IS engaging with kids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19%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6%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4%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4%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extLst>
                  <a:ext uri="{0D108BD9-81ED-4DB2-BD59-A6C34878D82A}">
                    <a16:rowId xmlns:a16="http://schemas.microsoft.com/office/drawing/2014/main" val="2332194356"/>
                  </a:ext>
                </a:extLst>
              </a:tr>
              <a:tr h="222649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Kid(s)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29%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14%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44%</a:t>
                      </a:r>
                      <a:endParaRPr lang="en-IE" sz="900" b="0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8%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29%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4%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17%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extLst>
                  <a:ext uri="{0D108BD9-81ED-4DB2-BD59-A6C34878D82A}">
                    <a16:rowId xmlns:a16="http://schemas.microsoft.com/office/drawing/2014/main" val="650458775"/>
                  </a:ext>
                </a:extLst>
              </a:tr>
              <a:tr h="222649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IS engaging with locals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36%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10%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5%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extLst>
                  <a:ext uri="{0D108BD9-81ED-4DB2-BD59-A6C34878D82A}">
                    <a16:rowId xmlns:a16="http://schemas.microsoft.com/office/drawing/2014/main" val="378002675"/>
                  </a:ext>
                </a:extLst>
              </a:tr>
              <a:tr h="222649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Foreign Fighter(s)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31%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40%</a:t>
                      </a:r>
                      <a:endParaRPr lang="en-IE" sz="900" b="0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17%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extLst>
                  <a:ext uri="{0D108BD9-81ED-4DB2-BD59-A6C34878D82A}">
                    <a16:rowId xmlns:a16="http://schemas.microsoft.com/office/drawing/2014/main" val="4001471540"/>
                  </a:ext>
                </a:extLst>
              </a:tr>
              <a:tr h="222649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Local(s)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21%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36%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38%</a:t>
                      </a:r>
                      <a:endParaRPr lang="en-IE" sz="900" b="0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6%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23%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14%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extLst>
                  <a:ext uri="{0D108BD9-81ED-4DB2-BD59-A6C34878D82A}">
                    <a16:rowId xmlns:a16="http://schemas.microsoft.com/office/drawing/2014/main" val="1007357120"/>
                  </a:ext>
                </a:extLst>
              </a:tr>
              <a:tr h="222649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extLst>
                  <a:ext uri="{0D108BD9-81ED-4DB2-BD59-A6C34878D82A}">
                    <a16:rowId xmlns:a16="http://schemas.microsoft.com/office/drawing/2014/main" val="1862448538"/>
                  </a:ext>
                </a:extLst>
              </a:tr>
              <a:tr h="222649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NOT CODED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11%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5%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7%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12%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10%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13%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9%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9%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extLst>
                  <a:ext uri="{0D108BD9-81ED-4DB2-BD59-A6C34878D82A}">
                    <a16:rowId xmlns:a16="http://schemas.microsoft.com/office/drawing/2014/main" val="75141917"/>
                  </a:ext>
                </a:extLst>
              </a:tr>
              <a:tr h="222649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CODED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89%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95%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93%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88%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90%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87%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91%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91%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extLst>
                  <a:ext uri="{0D108BD9-81ED-4DB2-BD59-A6C34878D82A}">
                    <a16:rowId xmlns:a16="http://schemas.microsoft.com/office/drawing/2014/main" val="3176467230"/>
                  </a:ext>
                </a:extLst>
              </a:tr>
              <a:tr h="274760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TOTAL LENGTH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100% (0:06:25.2)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100% </a:t>
                      </a:r>
                      <a:b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(0:04:17.4)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100% </a:t>
                      </a:r>
                      <a:b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(0:20:52.9)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100% (0:07:43.4)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100% </a:t>
                      </a:r>
                      <a:b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(0:03:56.2)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100% </a:t>
                      </a:r>
                      <a:b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(0:06:42.7)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100% </a:t>
                      </a:r>
                      <a:b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(0:10:46.6)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100% (1:00:44.6)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669" marR="4669" marT="4669" marB="0" anchor="ctr"/>
                </a:tc>
                <a:extLst>
                  <a:ext uri="{0D108BD9-81ED-4DB2-BD59-A6C34878D82A}">
                    <a16:rowId xmlns:a16="http://schemas.microsoft.com/office/drawing/2014/main" val="3032819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531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6/25/19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7067128" cy="534888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Case Study 2 – Territory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F1937F57-D971-9E48-9D04-5C146643B6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910444"/>
              </p:ext>
            </p:extLst>
          </p:nvPr>
        </p:nvGraphicFramePr>
        <p:xfrm>
          <a:off x="539552" y="1988840"/>
          <a:ext cx="8064896" cy="3406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4896">
                  <a:extLst>
                    <a:ext uri="{9D8B030D-6E8A-4147-A177-3AD203B41FA5}">
                      <a16:colId xmlns:a16="http://schemas.microsoft.com/office/drawing/2014/main" val="27456846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IE" sz="1800" b="1" u="none" strike="noStrike" dirty="0">
                          <a:effectLst/>
                          <a:latin typeface="Georgia" panose="02040502050405020303" pitchFamily="18" charset="0"/>
                        </a:rPr>
                        <a:t>Elements</a:t>
                      </a:r>
                      <a:endParaRPr lang="en-IE" sz="1800" b="1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96947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New Border(s)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3128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War Booty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65471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Aerial View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03216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Journalist reporting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05951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Enemy(</a:t>
                      </a:r>
                      <a:r>
                        <a:rPr lang="en-I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ies</a:t>
                      </a:r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20643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Attack/Fighting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12407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Military convoy(s)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82418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Civilian endorsement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46796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Border posts/boundaries/barriers/checkpoints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91761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Maps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81150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IS flag/leader/fighter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9108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516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40B64E-91F4-B544-AD58-9631DC1F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5E7F-9B0C-F646-8B40-0AC6FA960470}" type="datetime1">
              <a:rPr lang="en-US" smtClean="0"/>
              <a:pPr/>
              <a:t>6/25/19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61B1E6-547C-8B4E-8A55-1A2D712BD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427038"/>
            <a:ext cx="14120924" cy="7297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CCE21A-F6CF-364A-AA53-89CE72395DA1}"/>
              </a:ext>
            </a:extLst>
          </p:cNvPr>
          <p:cNvSpPr txBox="1"/>
          <p:nvPr/>
        </p:nvSpPr>
        <p:spPr>
          <a:xfrm>
            <a:off x="5508104" y="621442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 booty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A0BAB1-73E8-124E-A852-898211DC3799}"/>
              </a:ext>
            </a:extLst>
          </p:cNvPr>
          <p:cNvSpPr txBox="1"/>
          <p:nvPr/>
        </p:nvSpPr>
        <p:spPr>
          <a:xfrm>
            <a:off x="3059832" y="6214428"/>
            <a:ext cx="215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flag/leader/fighter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C621C0-3CE7-5A41-A9B9-4F1EA8983DE4}"/>
              </a:ext>
            </a:extLst>
          </p:cNvPr>
          <p:cNvSpPr txBox="1"/>
          <p:nvPr/>
        </p:nvSpPr>
        <p:spPr>
          <a:xfrm>
            <a:off x="8416361" y="6214428"/>
            <a:ext cx="1286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Border post</a:t>
            </a:r>
          </a:p>
        </p:txBody>
      </p:sp>
    </p:spTree>
    <p:extLst>
      <p:ext uri="{BB962C8B-B14F-4D97-AF65-F5344CB8AC3E}">
        <p14:creationId xmlns:p14="http://schemas.microsoft.com/office/powerpoint/2010/main" val="1761103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6/25/19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405758"/>
            <a:ext cx="7067128" cy="534888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Case Study 2 – Territory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9568759-3B29-2044-A120-E51E63D3EB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131551"/>
              </p:ext>
            </p:extLst>
          </p:nvPr>
        </p:nvGraphicFramePr>
        <p:xfrm>
          <a:off x="210344" y="1556792"/>
          <a:ext cx="8723312" cy="43204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106149967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47519328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34172232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537954745"/>
                    </a:ext>
                  </a:extLst>
                </a:gridCol>
                <a:gridCol w="1165284">
                  <a:extLst>
                    <a:ext uri="{9D8B030D-6E8A-4147-A177-3AD203B41FA5}">
                      <a16:colId xmlns:a16="http://schemas.microsoft.com/office/drawing/2014/main" val="3161727130"/>
                    </a:ext>
                  </a:extLst>
                </a:gridCol>
                <a:gridCol w="659509">
                  <a:extLst>
                    <a:ext uri="{9D8B030D-6E8A-4147-A177-3AD203B41FA5}">
                      <a16:colId xmlns:a16="http://schemas.microsoft.com/office/drawing/2014/main" val="523773424"/>
                    </a:ext>
                  </a:extLst>
                </a:gridCol>
                <a:gridCol w="659509">
                  <a:extLst>
                    <a:ext uri="{9D8B030D-6E8A-4147-A177-3AD203B41FA5}">
                      <a16:colId xmlns:a16="http://schemas.microsoft.com/office/drawing/2014/main" val="3479897344"/>
                    </a:ext>
                  </a:extLst>
                </a:gridCol>
                <a:gridCol w="663393">
                  <a:extLst>
                    <a:ext uri="{9D8B030D-6E8A-4147-A177-3AD203B41FA5}">
                      <a16:colId xmlns:a16="http://schemas.microsoft.com/office/drawing/2014/main" val="1930858541"/>
                    </a:ext>
                  </a:extLst>
                </a:gridCol>
                <a:gridCol w="751081">
                  <a:extLst>
                    <a:ext uri="{9D8B030D-6E8A-4147-A177-3AD203B41FA5}">
                      <a16:colId xmlns:a16="http://schemas.microsoft.com/office/drawing/2014/main" val="3520729812"/>
                    </a:ext>
                  </a:extLst>
                </a:gridCol>
              </a:tblGrid>
              <a:tr h="604512"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Code System</a:t>
                      </a:r>
                      <a:endParaRPr lang="en-IE" sz="900" b="1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>
                          <a:effectLst/>
                          <a:latin typeface="Georgia" panose="02040502050405020303" pitchFamily="18" charset="0"/>
                        </a:rPr>
                        <a:t>Breaking of the Border</a:t>
                      </a:r>
                      <a:endParaRPr lang="en-IE" sz="900" b="1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>
                          <a:effectLst/>
                          <a:latin typeface="Georgia" panose="02040502050405020303" pitchFamily="18" charset="0"/>
                        </a:rPr>
                        <a:t>The End of Sykes Picot</a:t>
                      </a:r>
                      <a:endParaRPr lang="en-IE" sz="900" b="1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>
                          <a:effectLst/>
                          <a:latin typeface="Georgia" panose="02040502050405020303" pitchFamily="18" charset="0"/>
                        </a:rPr>
                        <a:t>Fallujah the Graveyard of the Invaders</a:t>
                      </a:r>
                      <a:endParaRPr lang="en-IE" sz="900" b="1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>
                          <a:effectLst/>
                          <a:latin typeface="Georgia" panose="02040502050405020303" pitchFamily="18" charset="0"/>
                        </a:rPr>
                        <a:t>Inside Ayn Al Islam with John Cantlie</a:t>
                      </a:r>
                      <a:endParaRPr lang="en-IE" sz="900" b="1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>
                          <a:effectLst/>
                          <a:latin typeface="Georgia" panose="02040502050405020303" pitchFamily="18" charset="0"/>
                        </a:rPr>
                        <a:t>One Nation</a:t>
                      </a:r>
                      <a:endParaRPr lang="en-IE" sz="900" b="1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>
                          <a:effectLst/>
                          <a:latin typeface="Georgia" panose="02040502050405020303" pitchFamily="18" charset="0"/>
                        </a:rPr>
                        <a:t>No Respite</a:t>
                      </a:r>
                      <a:endParaRPr lang="en-IE" sz="900" b="1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>
                          <a:effectLst/>
                          <a:latin typeface="Georgia" panose="02040502050405020303" pitchFamily="18" charset="0"/>
                        </a:rPr>
                        <a:t>Inside the Khilafah 7</a:t>
                      </a:r>
                      <a:endParaRPr lang="en-IE" sz="900" b="1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TOTAL</a:t>
                      </a:r>
                      <a:endParaRPr lang="en-IE" sz="900" b="1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extLst>
                  <a:ext uri="{0D108BD9-81ED-4DB2-BD59-A6C34878D82A}">
                    <a16:rowId xmlns:a16="http://schemas.microsoft.com/office/drawing/2014/main" val="563930926"/>
                  </a:ext>
                </a:extLst>
              </a:tr>
              <a:tr h="207430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Female fighters</a:t>
                      </a:r>
                      <a:endParaRPr lang="en-IE" sz="900" b="0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3%</a:t>
                      </a:r>
                      <a:endParaRPr lang="en-IE" sz="900" b="0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1%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extLst>
                  <a:ext uri="{0D108BD9-81ED-4DB2-BD59-A6C34878D82A}">
                    <a16:rowId xmlns:a16="http://schemas.microsoft.com/office/drawing/2014/main" val="2111523633"/>
                  </a:ext>
                </a:extLst>
              </a:tr>
              <a:tr h="207430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New border = peaceful life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3%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2%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1%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extLst>
                  <a:ext uri="{0D108BD9-81ED-4DB2-BD59-A6C34878D82A}">
                    <a16:rowId xmlns:a16="http://schemas.microsoft.com/office/drawing/2014/main" val="1513784380"/>
                  </a:ext>
                </a:extLst>
              </a:tr>
              <a:tr h="207430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War booty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7%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28%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30%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4%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4%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10%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extLst>
                  <a:ext uri="{0D108BD9-81ED-4DB2-BD59-A6C34878D82A}">
                    <a16:rowId xmlns:a16="http://schemas.microsoft.com/office/drawing/2014/main" val="3370810255"/>
                  </a:ext>
                </a:extLst>
              </a:tr>
              <a:tr h="207430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Aerial view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22%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>
                          <a:effectLst/>
                          <a:latin typeface="Georgia" panose="02040502050405020303" pitchFamily="18" charset="0"/>
                        </a:rPr>
                        <a:t>1%</a:t>
                      </a:r>
                      <a:endParaRPr lang="en-IE" sz="9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extLst>
                  <a:ext uri="{0D108BD9-81ED-4DB2-BD59-A6C34878D82A}">
                    <a16:rowId xmlns:a16="http://schemas.microsoft.com/office/drawing/2014/main" val="1202887688"/>
                  </a:ext>
                </a:extLst>
              </a:tr>
              <a:tr h="207430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Journalist reporting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66%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4%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extLst>
                  <a:ext uri="{0D108BD9-81ED-4DB2-BD59-A6C34878D82A}">
                    <a16:rowId xmlns:a16="http://schemas.microsoft.com/office/drawing/2014/main" val="594018191"/>
                  </a:ext>
                </a:extLst>
              </a:tr>
              <a:tr h="207430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Enemy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8%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12%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23%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10%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43%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14%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>
                          <a:effectLst/>
                          <a:latin typeface="Georgia" panose="02040502050405020303" pitchFamily="18" charset="0"/>
                        </a:rPr>
                        <a:t>13%</a:t>
                      </a:r>
                      <a:endParaRPr lang="en-IE" sz="9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extLst>
                  <a:ext uri="{0D108BD9-81ED-4DB2-BD59-A6C34878D82A}">
                    <a16:rowId xmlns:a16="http://schemas.microsoft.com/office/drawing/2014/main" val="1300353592"/>
                  </a:ext>
                </a:extLst>
              </a:tr>
              <a:tr h="207430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Attack/Fighting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1%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34%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7%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37%</a:t>
                      </a:r>
                      <a:endParaRPr lang="en-IE" sz="900" b="0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13%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extLst>
                  <a:ext uri="{0D108BD9-81ED-4DB2-BD59-A6C34878D82A}">
                    <a16:rowId xmlns:a16="http://schemas.microsoft.com/office/drawing/2014/main" val="471251637"/>
                  </a:ext>
                </a:extLst>
              </a:tr>
              <a:tr h="207430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Military convoy(s)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0%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4%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5%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>
                          <a:effectLst/>
                          <a:latin typeface="Georgia" panose="02040502050405020303" pitchFamily="18" charset="0"/>
                        </a:rPr>
                        <a:t>2%</a:t>
                      </a:r>
                      <a:endParaRPr lang="en-IE" sz="9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extLst>
                  <a:ext uri="{0D108BD9-81ED-4DB2-BD59-A6C34878D82A}">
                    <a16:rowId xmlns:a16="http://schemas.microsoft.com/office/drawing/2014/main" val="2074030330"/>
                  </a:ext>
                </a:extLst>
              </a:tr>
              <a:tr h="207430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Civilian endorsement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11%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11%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4%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extLst>
                  <a:ext uri="{0D108BD9-81ED-4DB2-BD59-A6C34878D82A}">
                    <a16:rowId xmlns:a16="http://schemas.microsoft.com/office/drawing/2014/main" val="94921029"/>
                  </a:ext>
                </a:extLst>
              </a:tr>
              <a:tr h="405972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Border post/boundary/barrier/checkpoint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5%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17%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13%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3%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15%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9%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extLst>
                  <a:ext uri="{0D108BD9-81ED-4DB2-BD59-A6C34878D82A}">
                    <a16:rowId xmlns:a16="http://schemas.microsoft.com/office/drawing/2014/main" val="38149277"/>
                  </a:ext>
                </a:extLst>
              </a:tr>
              <a:tr h="207430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Maps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2%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5%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8%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3%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3%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extLst>
                  <a:ext uri="{0D108BD9-81ED-4DB2-BD59-A6C34878D82A}">
                    <a16:rowId xmlns:a16="http://schemas.microsoft.com/office/drawing/2014/main" val="356040315"/>
                  </a:ext>
                </a:extLst>
              </a:tr>
              <a:tr h="207430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IS flag/leader/fighter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53%</a:t>
                      </a:r>
                      <a:endParaRPr lang="en-IE" sz="900" b="0" i="0" u="none" strike="noStrike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68%</a:t>
                      </a:r>
                      <a:endParaRPr lang="en-IE" sz="900" b="0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43%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2%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29%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28%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35%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40%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extLst>
                  <a:ext uri="{0D108BD9-81ED-4DB2-BD59-A6C34878D82A}">
                    <a16:rowId xmlns:a16="http://schemas.microsoft.com/office/drawing/2014/main" val="270573943"/>
                  </a:ext>
                </a:extLst>
              </a:tr>
              <a:tr h="207430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extLst>
                  <a:ext uri="{0D108BD9-81ED-4DB2-BD59-A6C34878D82A}">
                    <a16:rowId xmlns:a16="http://schemas.microsoft.com/office/drawing/2014/main" val="2045763676"/>
                  </a:ext>
                </a:extLst>
              </a:tr>
              <a:tr h="207430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NOT CODED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15%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8%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7%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7%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21%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19%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4%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12%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extLst>
                  <a:ext uri="{0D108BD9-81ED-4DB2-BD59-A6C34878D82A}">
                    <a16:rowId xmlns:a16="http://schemas.microsoft.com/office/drawing/2014/main" val="1358127179"/>
                  </a:ext>
                </a:extLst>
              </a:tr>
              <a:tr h="207430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CODED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85%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92%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93%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93%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79%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81%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96%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88%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extLst>
                  <a:ext uri="{0D108BD9-81ED-4DB2-BD59-A6C34878D82A}">
                    <a16:rowId xmlns:a16="http://schemas.microsoft.com/office/drawing/2014/main" val="3213202601"/>
                  </a:ext>
                </a:extLst>
              </a:tr>
              <a:tr h="405972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TOTAL LENGTH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100% (0:12:24.5)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100% (0:15:03.9)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100% </a:t>
                      </a:r>
                      <a:b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(0:07:57.9)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100% </a:t>
                      </a:r>
                      <a:b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(0:05:32.6)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100% (0:23:55.3)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100% (0:04:13.9)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100% (0:20:20.2)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100% (1:29:28.6)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41" marR="6141" marT="6141" marB="0" anchor="ctr"/>
                </a:tc>
                <a:extLst>
                  <a:ext uri="{0D108BD9-81ED-4DB2-BD59-A6C34878D82A}">
                    <a16:rowId xmlns:a16="http://schemas.microsoft.com/office/drawing/2014/main" val="109077054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D58C9AE-93EE-8E49-86F5-ACB7AAA1A60C}"/>
              </a:ext>
            </a:extLst>
          </p:cNvPr>
          <p:cNvSpPr txBox="1"/>
          <p:nvPr/>
        </p:nvSpPr>
        <p:spPr>
          <a:xfrm>
            <a:off x="188996" y="5949280"/>
            <a:ext cx="26981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dirty="0">
                <a:solidFill>
                  <a:schemeClr val="accent4"/>
                </a:solidFill>
                <a:latin typeface="Georgia" panose="02040502050405020303" pitchFamily="18" charset="0"/>
              </a:rPr>
              <a:t>*Female fighters featured in an official video</a:t>
            </a:r>
          </a:p>
        </p:txBody>
      </p:sp>
    </p:spTree>
    <p:extLst>
      <p:ext uri="{BB962C8B-B14F-4D97-AF65-F5344CB8AC3E}">
        <p14:creationId xmlns:p14="http://schemas.microsoft.com/office/powerpoint/2010/main" val="147611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6/25/19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7067128" cy="534888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Case Study 3 – Governance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F1937F57-D971-9E48-9D04-5C146643B6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33510"/>
              </p:ext>
            </p:extLst>
          </p:nvPr>
        </p:nvGraphicFramePr>
        <p:xfrm>
          <a:off x="539552" y="1988840"/>
          <a:ext cx="8064896" cy="36899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4896">
                  <a:extLst>
                    <a:ext uri="{9D8B030D-6E8A-4147-A177-3AD203B41FA5}">
                      <a16:colId xmlns:a16="http://schemas.microsoft.com/office/drawing/2014/main" val="27456846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IE" sz="1800" b="1" u="none" strike="noStrike" dirty="0">
                          <a:effectLst/>
                          <a:latin typeface="Georgia" panose="02040502050405020303" pitchFamily="18" charset="0"/>
                        </a:rPr>
                        <a:t>Elements</a:t>
                      </a:r>
                      <a:endParaRPr lang="en-IE" sz="1800" b="1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96947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Education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66962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Army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3128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Health Services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65471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Financial Services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03216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Hisbah</a:t>
                      </a:r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(religious police)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05951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Security Services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20643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Policy Statements/Vox-pops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12407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State Goals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82418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Religious Services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46796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Social Services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91761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Civil Service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81150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Bureaucracy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9108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208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40B64E-91F4-B544-AD58-9631DC1F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5E7F-9B0C-F646-8B40-0AC6FA960470}" type="datetime1">
              <a:rPr lang="en-US" smtClean="0"/>
              <a:pPr/>
              <a:t>6/25/19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200BFC-9408-7C4B-AFD8-60CA265B3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9144000" cy="471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71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6/25/19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405758"/>
            <a:ext cx="7067128" cy="534888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Case Study 3 – Governance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42B7590-C361-D640-A6E6-0ACC4CF694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145441"/>
              </p:ext>
            </p:extLst>
          </p:nvPr>
        </p:nvGraphicFramePr>
        <p:xfrm>
          <a:off x="179512" y="1556792"/>
          <a:ext cx="8784976" cy="4536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3643">
                  <a:extLst>
                    <a:ext uri="{9D8B030D-6E8A-4147-A177-3AD203B41FA5}">
                      <a16:colId xmlns:a16="http://schemas.microsoft.com/office/drawing/2014/main" val="3457039386"/>
                    </a:ext>
                  </a:extLst>
                </a:gridCol>
                <a:gridCol w="1058944">
                  <a:extLst>
                    <a:ext uri="{9D8B030D-6E8A-4147-A177-3AD203B41FA5}">
                      <a16:colId xmlns:a16="http://schemas.microsoft.com/office/drawing/2014/main" val="2249430608"/>
                    </a:ext>
                  </a:extLst>
                </a:gridCol>
                <a:gridCol w="1041227">
                  <a:extLst>
                    <a:ext uri="{9D8B030D-6E8A-4147-A177-3AD203B41FA5}">
                      <a16:colId xmlns:a16="http://schemas.microsoft.com/office/drawing/2014/main" val="3659543119"/>
                    </a:ext>
                  </a:extLst>
                </a:gridCol>
                <a:gridCol w="774107">
                  <a:extLst>
                    <a:ext uri="{9D8B030D-6E8A-4147-A177-3AD203B41FA5}">
                      <a16:colId xmlns:a16="http://schemas.microsoft.com/office/drawing/2014/main" val="2857578838"/>
                    </a:ext>
                  </a:extLst>
                </a:gridCol>
                <a:gridCol w="907667">
                  <a:extLst>
                    <a:ext uri="{9D8B030D-6E8A-4147-A177-3AD203B41FA5}">
                      <a16:colId xmlns:a16="http://schemas.microsoft.com/office/drawing/2014/main" val="4134233002"/>
                    </a:ext>
                  </a:extLst>
                </a:gridCol>
                <a:gridCol w="1103124">
                  <a:extLst>
                    <a:ext uri="{9D8B030D-6E8A-4147-A177-3AD203B41FA5}">
                      <a16:colId xmlns:a16="http://schemas.microsoft.com/office/drawing/2014/main" val="1260684810"/>
                    </a:ext>
                  </a:extLst>
                </a:gridCol>
                <a:gridCol w="1073834">
                  <a:extLst>
                    <a:ext uri="{9D8B030D-6E8A-4147-A177-3AD203B41FA5}">
                      <a16:colId xmlns:a16="http://schemas.microsoft.com/office/drawing/2014/main" val="458159600"/>
                    </a:ext>
                  </a:extLst>
                </a:gridCol>
                <a:gridCol w="621680">
                  <a:extLst>
                    <a:ext uri="{9D8B030D-6E8A-4147-A177-3AD203B41FA5}">
                      <a16:colId xmlns:a16="http://schemas.microsoft.com/office/drawing/2014/main" val="508641687"/>
                    </a:ext>
                  </a:extLst>
                </a:gridCol>
                <a:gridCol w="680750">
                  <a:extLst>
                    <a:ext uri="{9D8B030D-6E8A-4147-A177-3AD203B41FA5}">
                      <a16:colId xmlns:a16="http://schemas.microsoft.com/office/drawing/2014/main" val="1280297889"/>
                    </a:ext>
                  </a:extLst>
                </a:gridCol>
              </a:tblGrid>
              <a:tr h="445986"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Code System</a:t>
                      </a:r>
                      <a:endParaRPr lang="en-IE" sz="900" b="1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The Developers of the Land</a:t>
                      </a:r>
                      <a:endParaRPr lang="en-IE" sz="900" b="1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Islamic State Health Service</a:t>
                      </a:r>
                      <a:endParaRPr lang="en-IE" sz="900" b="1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Inside the Caliphate</a:t>
                      </a:r>
                      <a:endParaRPr lang="en-IE" sz="900" b="1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Guardians of the Subjects</a:t>
                      </a:r>
                      <a:endParaRPr lang="en-IE" sz="900" b="1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Building Blocks (of the Caliphate)</a:t>
                      </a:r>
                      <a:endParaRPr lang="en-IE" sz="900" b="1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Windows to the Epic Land 28</a:t>
                      </a:r>
                      <a:endParaRPr lang="en-IE" sz="900" b="1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Best Nation</a:t>
                      </a:r>
                      <a:endParaRPr lang="en-IE" sz="900" b="1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TOTAL</a:t>
                      </a:r>
                      <a:endParaRPr lang="en-IE" sz="900" b="1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extLst>
                  <a:ext uri="{0D108BD9-81ED-4DB2-BD59-A6C34878D82A}">
                    <a16:rowId xmlns:a16="http://schemas.microsoft.com/office/drawing/2014/main" val="3462019877"/>
                  </a:ext>
                </a:extLst>
              </a:tr>
              <a:tr h="227783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Education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70%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4%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extLst>
                  <a:ext uri="{0D108BD9-81ED-4DB2-BD59-A6C34878D82A}">
                    <a16:rowId xmlns:a16="http://schemas.microsoft.com/office/drawing/2014/main" val="1063105000"/>
                  </a:ext>
                </a:extLst>
              </a:tr>
              <a:tr h="227783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Army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25%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7%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7%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8%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7%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extLst>
                  <a:ext uri="{0D108BD9-81ED-4DB2-BD59-A6C34878D82A}">
                    <a16:rowId xmlns:a16="http://schemas.microsoft.com/office/drawing/2014/main" val="1782723910"/>
                  </a:ext>
                </a:extLst>
              </a:tr>
              <a:tr h="227783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Health Services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32%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7%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extLst>
                  <a:ext uri="{0D108BD9-81ED-4DB2-BD59-A6C34878D82A}">
                    <a16:rowId xmlns:a16="http://schemas.microsoft.com/office/drawing/2014/main" val="4200247868"/>
                  </a:ext>
                </a:extLst>
              </a:tr>
              <a:tr h="227783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Financial Services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25%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1%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extLst>
                  <a:ext uri="{0D108BD9-81ED-4DB2-BD59-A6C34878D82A}">
                    <a16:rowId xmlns:a16="http://schemas.microsoft.com/office/drawing/2014/main" val="843611541"/>
                  </a:ext>
                </a:extLst>
              </a:tr>
              <a:tr h="227783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Hisbah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16%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11%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61%</a:t>
                      </a:r>
                      <a:endParaRPr lang="en-IE" sz="900" b="0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15%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extLst>
                  <a:ext uri="{0D108BD9-81ED-4DB2-BD59-A6C34878D82A}">
                    <a16:rowId xmlns:a16="http://schemas.microsoft.com/office/drawing/2014/main" val="1401201491"/>
                  </a:ext>
                </a:extLst>
              </a:tr>
              <a:tr h="227783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Security Services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47%</a:t>
                      </a:r>
                      <a:endParaRPr lang="en-IE" sz="900" b="0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3%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27%</a:t>
                      </a:r>
                      <a:endParaRPr lang="en-IE" sz="900" b="0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14%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extLst>
                  <a:ext uri="{0D108BD9-81ED-4DB2-BD59-A6C34878D82A}">
                    <a16:rowId xmlns:a16="http://schemas.microsoft.com/office/drawing/2014/main" val="3435206970"/>
                  </a:ext>
                </a:extLst>
              </a:tr>
              <a:tr h="227783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Policy Statement/Vox-pop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23%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58%</a:t>
                      </a:r>
                      <a:endParaRPr lang="en-IE" sz="900" b="0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7%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21%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19%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9%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23%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extLst>
                  <a:ext uri="{0D108BD9-81ED-4DB2-BD59-A6C34878D82A}">
                    <a16:rowId xmlns:a16="http://schemas.microsoft.com/office/drawing/2014/main" val="1529389969"/>
                  </a:ext>
                </a:extLst>
              </a:tr>
              <a:tr h="227783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State Goals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8%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1%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extLst>
                  <a:ext uri="{0D108BD9-81ED-4DB2-BD59-A6C34878D82A}">
                    <a16:rowId xmlns:a16="http://schemas.microsoft.com/office/drawing/2014/main" val="990516566"/>
                  </a:ext>
                </a:extLst>
              </a:tr>
              <a:tr h="227783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Religious Services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4%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11%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>
                          <a:effectLst/>
                          <a:latin typeface="Georgia" panose="02040502050405020303" pitchFamily="18" charset="0"/>
                        </a:rPr>
                        <a:t>2%</a:t>
                      </a:r>
                      <a:endParaRPr lang="en-IE" sz="9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extLst>
                  <a:ext uri="{0D108BD9-81ED-4DB2-BD59-A6C34878D82A}">
                    <a16:rowId xmlns:a16="http://schemas.microsoft.com/office/drawing/2014/main" val="2689661319"/>
                  </a:ext>
                </a:extLst>
              </a:tr>
              <a:tr h="227783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Social Services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5%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11%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2%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extLst>
                  <a:ext uri="{0D108BD9-81ED-4DB2-BD59-A6C34878D82A}">
                    <a16:rowId xmlns:a16="http://schemas.microsoft.com/office/drawing/2014/main" val="785109216"/>
                  </a:ext>
                </a:extLst>
              </a:tr>
              <a:tr h="227783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Civil Service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7%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2%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1%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extLst>
                  <a:ext uri="{0D108BD9-81ED-4DB2-BD59-A6C34878D82A}">
                    <a16:rowId xmlns:a16="http://schemas.microsoft.com/office/drawing/2014/main" val="753782764"/>
                  </a:ext>
                </a:extLst>
              </a:tr>
              <a:tr h="227783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Bureaucracy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2%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22%</a:t>
                      </a:r>
                      <a:endParaRPr lang="en-IE" sz="900" b="0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4%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extLst>
                  <a:ext uri="{0D108BD9-81ED-4DB2-BD59-A6C34878D82A}">
                    <a16:rowId xmlns:a16="http://schemas.microsoft.com/office/drawing/2014/main" val="1684068706"/>
                  </a:ext>
                </a:extLst>
              </a:tr>
              <a:tr h="227783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Civic Services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11%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14%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12%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6%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extLst>
                  <a:ext uri="{0D108BD9-81ED-4DB2-BD59-A6C34878D82A}">
                    <a16:rowId xmlns:a16="http://schemas.microsoft.com/office/drawing/2014/main" val="1638133378"/>
                  </a:ext>
                </a:extLst>
              </a:tr>
              <a:tr h="227783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extLst>
                  <a:ext uri="{0D108BD9-81ED-4DB2-BD59-A6C34878D82A}">
                    <a16:rowId xmlns:a16="http://schemas.microsoft.com/office/drawing/2014/main" val="4274352567"/>
                  </a:ext>
                </a:extLst>
              </a:tr>
              <a:tr h="227783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NOT CODED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32%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10%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45%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5%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4%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14%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3%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12%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extLst>
                  <a:ext uri="{0D108BD9-81ED-4DB2-BD59-A6C34878D82A}">
                    <a16:rowId xmlns:a16="http://schemas.microsoft.com/office/drawing/2014/main" val="2073815628"/>
                  </a:ext>
                </a:extLst>
              </a:tr>
              <a:tr h="227783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CODED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68%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90%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55%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95%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96%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86%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97%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88%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extLst>
                  <a:ext uri="{0D108BD9-81ED-4DB2-BD59-A6C34878D82A}">
                    <a16:rowId xmlns:a16="http://schemas.microsoft.com/office/drawing/2014/main" val="870841858"/>
                  </a:ext>
                </a:extLst>
              </a:tr>
              <a:tr h="445986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TOTAL LENGTH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100% </a:t>
                      </a:r>
                      <a:b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(0:11:52.3)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100% </a:t>
                      </a:r>
                      <a:b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(0:15:28.1)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100% (0:03:15.3)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100% (0:13:30.9)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100% </a:t>
                      </a:r>
                      <a:b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(0:11:10.6)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100% </a:t>
                      </a:r>
                      <a:b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(0:04:13.8)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100% (0:14:51.6)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100% (1:14:22.8)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022" marR="6022" marT="6022" marB="0" anchor="ctr"/>
                </a:tc>
                <a:extLst>
                  <a:ext uri="{0D108BD9-81ED-4DB2-BD59-A6C34878D82A}">
                    <a16:rowId xmlns:a16="http://schemas.microsoft.com/office/drawing/2014/main" val="2397196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23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573"/>
            <a:ext cx="6851104" cy="594320"/>
          </a:xfrm>
        </p:spPr>
        <p:txBody>
          <a:bodyPr>
            <a:normAutofit/>
          </a:bodyPr>
          <a:lstStyle/>
          <a:p>
            <a:r>
              <a:rPr lang="en-IE" sz="3600" b="1" dirty="0">
                <a:latin typeface="Georgia" panose="02040502050405020303" pitchFamily="18" charset="0"/>
              </a:rPr>
              <a:t>0. Definitions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E" sz="1800" dirty="0">
                <a:latin typeface="Georgia" panose="02040502050405020303" pitchFamily="18" charset="0"/>
              </a:rPr>
              <a:t>State: “A nation or territory considered as an organised political community under one government” (Oxford Dictionary, 2017).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Georgia" panose="02040502050405020303" pitchFamily="18" charset="0"/>
              </a:rPr>
              <a:t>Weber defined the state as “a human community that (successfully) claims the monopoly of the legitimate use of physical force within a given territory” (</a:t>
            </a:r>
            <a:r>
              <a:rPr lang="en-US" sz="1800" dirty="0" err="1">
                <a:latin typeface="Georgia" panose="02040502050405020303" pitchFamily="18" charset="0"/>
              </a:rPr>
              <a:t>Gerth</a:t>
            </a:r>
            <a:r>
              <a:rPr lang="en-US" sz="1800" dirty="0">
                <a:latin typeface="Georgia" panose="02040502050405020303" pitchFamily="18" charset="0"/>
              </a:rPr>
              <a:t> &amp; Mills, 1946, p. 77).</a:t>
            </a:r>
          </a:p>
          <a:p>
            <a:pPr>
              <a:lnSpc>
                <a:spcPct val="150000"/>
              </a:lnSpc>
            </a:pPr>
            <a:r>
              <a:rPr lang="en-US" sz="1800" dirty="0" err="1">
                <a:latin typeface="Georgia" panose="02040502050405020303" pitchFamily="18" charset="0"/>
              </a:rPr>
              <a:t>Stateness</a:t>
            </a:r>
            <a:r>
              <a:rPr lang="en-US" sz="1800" dirty="0">
                <a:latin typeface="Georgia" panose="02040502050405020303" pitchFamily="18" charset="0"/>
              </a:rPr>
              <a:t>: the projection of state-like attributes such as having authority, granting rights, imposing rule of law, pursuing independent policies etc.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Georgia" panose="02040502050405020303" pitchFamily="18" charset="0"/>
              </a:rPr>
              <a:t>Sovereignty: the ability to carry out actions in a territory independently. </a:t>
            </a:r>
          </a:p>
          <a:p>
            <a:pPr>
              <a:lnSpc>
                <a:spcPct val="150000"/>
              </a:lnSpc>
            </a:pPr>
            <a:endParaRPr lang="en-US" sz="18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en-US" sz="1800" dirty="0">
              <a:latin typeface="Georgia" panose="02040502050405020303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6/25/19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02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6/25/19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7776864" cy="534888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Georgia" panose="02040502050405020303" pitchFamily="18" charset="0"/>
              </a:rPr>
              <a:t>Case Study 4 – Foreign Relations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F1937F57-D971-9E48-9D04-5C146643B6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23529"/>
              </p:ext>
            </p:extLst>
          </p:nvPr>
        </p:nvGraphicFramePr>
        <p:xfrm>
          <a:off x="539552" y="2151698"/>
          <a:ext cx="8064896" cy="2554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4896">
                  <a:extLst>
                    <a:ext uri="{9D8B030D-6E8A-4147-A177-3AD203B41FA5}">
                      <a16:colId xmlns:a16="http://schemas.microsoft.com/office/drawing/2014/main" val="27456846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IE" sz="1800" b="1" u="none" strike="noStrike" dirty="0">
                          <a:effectLst/>
                          <a:latin typeface="Georgia" panose="02040502050405020303" pitchFamily="18" charset="0"/>
                        </a:rPr>
                        <a:t>Elements</a:t>
                      </a:r>
                      <a:endParaRPr lang="en-IE" sz="1800" b="1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96947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Enemy’s narrative (e.g. admission of guilt)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66962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Policy statement (by former/current IS leaders)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3128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Political issues/crises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65471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IS solution/juxtaposition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03216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What God/Prophet says (Quran &amp; Hadith)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05951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Historical narrative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20643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Civilian voices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12407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IS fighters/officials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8241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222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40B64E-91F4-B544-AD58-9631DC1F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5E7F-9B0C-F646-8B40-0AC6FA960470}" type="datetime1">
              <a:rPr lang="en-US" smtClean="0"/>
              <a:pPr/>
              <a:t>6/25/19</a:t>
            </a:fld>
            <a:endParaRPr lang="en-US"/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910FD6B6-245B-AF4B-AA7E-37F86BC9F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914400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6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6/25/19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1176" y="405758"/>
            <a:ext cx="7067128" cy="534888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Georgia" panose="02040502050405020303" pitchFamily="18" charset="0"/>
              </a:rPr>
              <a:t>Case Study 4 – Foreign Relations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A772D32-AB0A-6447-A48E-82016451E8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740471"/>
              </p:ext>
            </p:extLst>
          </p:nvPr>
        </p:nvGraphicFramePr>
        <p:xfrm>
          <a:off x="179512" y="1628800"/>
          <a:ext cx="8856986" cy="44644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408577805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88496043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64150347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68301817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26920502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89148895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98548782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024981864"/>
                    </a:ext>
                  </a:extLst>
                </a:gridCol>
                <a:gridCol w="720082">
                  <a:extLst>
                    <a:ext uri="{9D8B030D-6E8A-4147-A177-3AD203B41FA5}">
                      <a16:colId xmlns:a16="http://schemas.microsoft.com/office/drawing/2014/main" val="3096763641"/>
                    </a:ext>
                  </a:extLst>
                </a:gridCol>
              </a:tblGrid>
              <a:tr h="735701"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Code System</a:t>
                      </a:r>
                      <a:endParaRPr lang="en-IE" sz="900" b="1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Towards the [Refugee] Camps of Losers</a:t>
                      </a:r>
                      <a:endParaRPr lang="en-IE" sz="900" b="1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He Named You Muslims [IS foreign fighters burning their passports]</a:t>
                      </a:r>
                      <a:endParaRPr lang="en-IE" sz="900" b="1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Honour is in Jihad</a:t>
                      </a:r>
                      <a:endParaRPr lang="en-IE" sz="900" b="1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Interviews about the Jordanian Pilot</a:t>
                      </a:r>
                      <a:endParaRPr lang="en-IE" sz="900" b="1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Drive Out the Polytheists from the Arabian Peninsula</a:t>
                      </a:r>
                      <a:endParaRPr lang="en-IE" sz="900" b="1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Cross Shield [Burning of Turkish Soldiers]</a:t>
                      </a:r>
                      <a:endParaRPr lang="en-IE" sz="900" b="1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The Fertile Nation 2</a:t>
                      </a:r>
                      <a:endParaRPr lang="en-IE" sz="900" b="1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TOTAL</a:t>
                      </a:r>
                      <a:endParaRPr lang="en-IE" sz="900" b="1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extLst>
                  <a:ext uri="{0D108BD9-81ED-4DB2-BD59-A6C34878D82A}">
                    <a16:rowId xmlns:a16="http://schemas.microsoft.com/office/drawing/2014/main" val="118036960"/>
                  </a:ext>
                </a:extLst>
              </a:tr>
              <a:tr h="250023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Enemy's admission of guilt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14%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3%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extLst>
                  <a:ext uri="{0D108BD9-81ED-4DB2-BD59-A6C34878D82A}">
                    <a16:rowId xmlns:a16="http://schemas.microsoft.com/office/drawing/2014/main" val="2434328206"/>
                  </a:ext>
                </a:extLst>
              </a:tr>
              <a:tr h="492862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Policy statement </a:t>
                      </a:r>
                      <a:b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(by current/former IS leader)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2%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17%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11%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4%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extLst>
                  <a:ext uri="{0D108BD9-81ED-4DB2-BD59-A6C34878D82A}">
                    <a16:rowId xmlns:a16="http://schemas.microsoft.com/office/drawing/2014/main" val="3726633845"/>
                  </a:ext>
                </a:extLst>
              </a:tr>
              <a:tr h="250023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IS solution/juxtaposition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2%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32%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15%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49%</a:t>
                      </a:r>
                      <a:endParaRPr lang="en-IE" sz="900" b="0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22%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18%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extLst>
                  <a:ext uri="{0D108BD9-81ED-4DB2-BD59-A6C34878D82A}">
                    <a16:rowId xmlns:a16="http://schemas.microsoft.com/office/drawing/2014/main" val="1632442450"/>
                  </a:ext>
                </a:extLst>
              </a:tr>
              <a:tr h="250023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Political issue/crisis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24%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6%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2%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27%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9%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extLst>
                  <a:ext uri="{0D108BD9-81ED-4DB2-BD59-A6C34878D82A}">
                    <a16:rowId xmlns:a16="http://schemas.microsoft.com/office/drawing/2014/main" val="2301665221"/>
                  </a:ext>
                </a:extLst>
              </a:tr>
              <a:tr h="250023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What God/Prophet says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6%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7%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? </a:t>
                      </a:r>
                      <a:endParaRPr lang="en-IE" sz="900" b="0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en-IE" sz="90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?</a:t>
                      </a:r>
                      <a:endParaRPr lang="en-IE" sz="900" b="0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2%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extLst>
                  <a:ext uri="{0D108BD9-81ED-4DB2-BD59-A6C34878D82A}">
                    <a16:rowId xmlns:a16="http://schemas.microsoft.com/office/drawing/2014/main" val="1297328786"/>
                  </a:ext>
                </a:extLst>
              </a:tr>
              <a:tr h="250023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Historical narrative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5%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20%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23%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9%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extLst>
                  <a:ext uri="{0D108BD9-81ED-4DB2-BD59-A6C34878D82A}">
                    <a16:rowId xmlns:a16="http://schemas.microsoft.com/office/drawing/2014/main" val="3224784610"/>
                  </a:ext>
                </a:extLst>
              </a:tr>
              <a:tr h="250023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Civilian voices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38%</a:t>
                      </a:r>
                      <a:endParaRPr lang="en-IE" sz="900" b="0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54%</a:t>
                      </a:r>
                      <a:endParaRPr lang="en-IE" sz="900" b="0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11%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extLst>
                  <a:ext uri="{0D108BD9-81ED-4DB2-BD59-A6C34878D82A}">
                    <a16:rowId xmlns:a16="http://schemas.microsoft.com/office/drawing/2014/main" val="1125143830"/>
                  </a:ext>
                </a:extLst>
              </a:tr>
              <a:tr h="250023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IS fighter/official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21%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60%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49%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37%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60%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37%</a:t>
                      </a:r>
                      <a:endParaRPr lang="en-IE" sz="900" b="0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70%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44%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extLst>
                  <a:ext uri="{0D108BD9-81ED-4DB2-BD59-A6C34878D82A}">
                    <a16:rowId xmlns:a16="http://schemas.microsoft.com/office/drawing/2014/main" val="4162435731"/>
                  </a:ext>
                </a:extLst>
              </a:tr>
              <a:tr h="250023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extLst>
                  <a:ext uri="{0D108BD9-81ED-4DB2-BD59-A6C34878D82A}">
                    <a16:rowId xmlns:a16="http://schemas.microsoft.com/office/drawing/2014/main" val="2901269584"/>
                  </a:ext>
                </a:extLst>
              </a:tr>
              <a:tr h="250023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NOT CODED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4%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2%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16%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10%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16%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24%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40%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14%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extLst>
                  <a:ext uri="{0D108BD9-81ED-4DB2-BD59-A6C34878D82A}">
                    <a16:rowId xmlns:a16="http://schemas.microsoft.com/office/drawing/2014/main" val="296850941"/>
                  </a:ext>
                </a:extLst>
              </a:tr>
              <a:tr h="250023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CODED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96%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98%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84%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90%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84%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76%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60%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86%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extLst>
                  <a:ext uri="{0D108BD9-81ED-4DB2-BD59-A6C34878D82A}">
                    <a16:rowId xmlns:a16="http://schemas.microsoft.com/office/drawing/2014/main" val="235434894"/>
                  </a:ext>
                </a:extLst>
              </a:tr>
              <a:tr h="735701">
                <a:tc>
                  <a:txBody>
                    <a:bodyPr/>
                    <a:lstStyle/>
                    <a:p>
                      <a:pPr algn="l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TOTAL LENGTH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100% </a:t>
                      </a:r>
                      <a:b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(0:21:34.5)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100% </a:t>
                      </a:r>
                      <a:b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(0:12:31.2)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>
                          <a:effectLst/>
                          <a:latin typeface="Georgia" panose="02040502050405020303" pitchFamily="18" charset="0"/>
                        </a:rPr>
                        <a:t>100% (0:20:44.4)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100% </a:t>
                      </a:r>
                      <a:b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(0:04:55.2)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100% </a:t>
                      </a:r>
                      <a:b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(0:15:26.8)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100% </a:t>
                      </a:r>
                      <a:b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(0:19:00.2)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Georgia" panose="02040502050405020303" pitchFamily="18" charset="0"/>
                        </a:rPr>
                        <a:t>100% (0:06:03.5)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1" u="none" strike="noStrike" dirty="0">
                          <a:effectLst/>
                          <a:latin typeface="Georgia" panose="02040502050405020303" pitchFamily="18" charset="0"/>
                        </a:rPr>
                        <a:t>100% (1:40:16.0)</a:t>
                      </a:r>
                      <a:endParaRPr lang="en-IE" sz="9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058" marR="4058" marT="4058" marB="0" anchor="ctr"/>
                </a:tc>
                <a:extLst>
                  <a:ext uri="{0D108BD9-81ED-4DB2-BD59-A6C34878D82A}">
                    <a16:rowId xmlns:a16="http://schemas.microsoft.com/office/drawing/2014/main" val="3402967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810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5486400" cy="59432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6.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latin typeface="Georgia" panose="02040502050405020303" pitchFamily="18" charset="0"/>
              </a:rPr>
              <a:t>Uncoded</a:t>
            </a:r>
            <a:r>
              <a:rPr lang="en-US" sz="1800" dirty="0">
                <a:latin typeface="Georgia" panose="02040502050405020303" pitchFamily="18" charset="0"/>
              </a:rPr>
              <a:t> segments of the videos mostly intros &amp; collages</a:t>
            </a:r>
          </a:p>
          <a:p>
            <a:r>
              <a:rPr lang="en-US" sz="1800" dirty="0">
                <a:latin typeface="Georgia" panose="02040502050405020303" pitchFamily="18" charset="0"/>
              </a:rPr>
              <a:t>Overlapping elements</a:t>
            </a:r>
          </a:p>
          <a:p>
            <a:r>
              <a:rPr lang="en-US" sz="1800" dirty="0">
                <a:latin typeface="Georgia" panose="02040502050405020303" pitchFamily="18" charset="0"/>
              </a:rPr>
              <a:t>Switches between elements</a:t>
            </a:r>
          </a:p>
          <a:p>
            <a:r>
              <a:rPr lang="en-US" sz="1800" dirty="0">
                <a:latin typeface="Georgia" panose="02040502050405020303" pitchFamily="18" charset="0"/>
              </a:rPr>
              <a:t>Women have featured in IS videos albeit rarely and fully clad in burqas</a:t>
            </a:r>
          </a:p>
          <a:p>
            <a:r>
              <a:rPr lang="en-US" sz="1800" dirty="0">
                <a:latin typeface="Georgia" panose="02040502050405020303" pitchFamily="18" charset="0"/>
              </a:rPr>
              <a:t>Female fighters shown on camera fighting IS’s enemies in video entitled “Inside the </a:t>
            </a:r>
            <a:r>
              <a:rPr lang="en-US" sz="1800" dirty="0" err="1">
                <a:latin typeface="Georgia" panose="02040502050405020303" pitchFamily="18" charset="0"/>
              </a:rPr>
              <a:t>Khilafah</a:t>
            </a:r>
            <a:r>
              <a:rPr lang="en-US" sz="1800" dirty="0">
                <a:latin typeface="Georgia" panose="02040502050405020303" pitchFamily="18" charset="0"/>
              </a:rPr>
              <a:t> 7” perhaps first and the last time</a:t>
            </a:r>
          </a:p>
          <a:p>
            <a:endParaRPr lang="en-US" sz="1800" dirty="0">
              <a:latin typeface="Georgia" panose="02040502050405020303" pitchFamily="18" charset="0"/>
            </a:endParaRPr>
          </a:p>
          <a:p>
            <a:endParaRPr lang="en-US" sz="1800" dirty="0">
              <a:latin typeface="Georgia" panose="02040502050405020303" pitchFamily="18" charset="0"/>
            </a:endParaRPr>
          </a:p>
          <a:p>
            <a:endParaRPr lang="en-US" sz="1800" dirty="0">
              <a:latin typeface="Georgia" panose="02040502050405020303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6/25/19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76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5486400" cy="59432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7. Key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38" y="1340768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Georgia" panose="02040502050405020303" pitchFamily="18" charset="0"/>
              </a:rPr>
              <a:t>Emergence of a certain story-telling pattern in IS videos in all criteria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Georgia" panose="02040502050405020303" pitchFamily="18" charset="0"/>
              </a:rPr>
              <a:t>IS (sub)conscious of the conditions of modern state despite opposing the Westphalian state model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Georgia" panose="02040502050405020303" pitchFamily="18" charset="0"/>
              </a:rPr>
              <a:t>Spectacular projection of state giving impression of functioning govt., cordial civilian-IS administration ties, expanding territory &amp; clear policies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Georgia" panose="02040502050405020303" pitchFamily="18" charset="0"/>
              </a:rPr>
              <a:t>Insistence on the “one &amp; only” + “us vs them” narrative 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Georgia" panose="02040502050405020303" pitchFamily="18" charset="0"/>
              </a:rPr>
              <a:t>Kids feature heavily in IS videos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Georgia" panose="02040502050405020303" pitchFamily="18" charset="0"/>
              </a:rPr>
              <a:t>Civilian voices also depicted albeit in approval/support roles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Georgia" panose="02040502050405020303" pitchFamily="18" charset="0"/>
              </a:rPr>
              <a:t>Rules based on what God/Prophet says but also supplanted by official policy/solution when doesn’t suit narrative e.g. burning of the Jordanian pilot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6/25/19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72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Georgia" panose="02040502050405020303" pitchFamily="18" charset="0"/>
              </a:rPr>
              <a:t>Thank you!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Georgia" panose="02040502050405020303" pitchFamily="18" charset="0"/>
              </a:rPr>
              <a:t>Feedback &amp; suggestions most welcome </a:t>
            </a:r>
            <a:r>
              <a:rPr lang="en-US" sz="1800" dirty="0">
                <a:latin typeface="Georgia" panose="02040502050405020303" pitchFamily="18" charset="0"/>
                <a:sym typeface="Wingdings" pitchFamily="2" charset="2"/>
              </a:rPr>
              <a:t> </a:t>
            </a:r>
            <a:endParaRPr lang="en-US" sz="18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Georgia" panose="02040502050405020303" pitchFamily="18" charset="0"/>
                <a:hlinkClick r:id="rId2"/>
              </a:rPr>
              <a:t>Email: moign.khawaja@outlook.com</a:t>
            </a:r>
            <a:endParaRPr lang="en-US" sz="18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Georgia" panose="02040502050405020303" pitchFamily="18" charset="0"/>
              </a:rPr>
              <a:t>Twitter: @</a:t>
            </a:r>
            <a:r>
              <a:rPr lang="en-US" sz="1800" dirty="0" err="1">
                <a:latin typeface="Georgia" panose="02040502050405020303" pitchFamily="18" charset="0"/>
              </a:rPr>
              <a:t>moignkhawaja</a:t>
            </a:r>
            <a:endParaRPr lang="en-US" sz="18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en-US" sz="1800" dirty="0">
              <a:latin typeface="Georgia" panose="02040502050405020303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6/25/19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729F12E-A76A-2C40-B66A-CEDC5EDFD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600" dirty="0">
                <a:latin typeface="Georgia" panose="02040502050405020303" pitchFamily="18" charset="0"/>
              </a:rPr>
              <a:t>Contact me</a:t>
            </a:r>
          </a:p>
        </p:txBody>
      </p:sp>
    </p:spTree>
    <p:extLst>
      <p:ext uri="{BB962C8B-B14F-4D97-AF65-F5344CB8AC3E}">
        <p14:creationId xmlns:p14="http://schemas.microsoft.com/office/powerpoint/2010/main" val="2534051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573"/>
            <a:ext cx="6851104" cy="594320"/>
          </a:xfrm>
        </p:spPr>
        <p:txBody>
          <a:bodyPr>
            <a:normAutofit/>
          </a:bodyPr>
          <a:lstStyle/>
          <a:p>
            <a:r>
              <a:rPr lang="en-IE" sz="3600" b="1" dirty="0">
                <a:latin typeface="Georgia" panose="02040502050405020303" pitchFamily="18" charset="0"/>
              </a:rPr>
              <a:t>1. Introduction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Georgia" panose="02040502050405020303" pitchFamily="18" charset="0"/>
              </a:rPr>
              <a:t>IS in its heyday, from mid 2014 to late 2016, controlled vast swathes of land in north-western Iraq and north-eastern Syria.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Georgia" panose="02040502050405020303" pitchFamily="18" charset="0"/>
              </a:rPr>
              <a:t>It proclaimed statehood as a “caliphate” in July 2014, which remained </a:t>
            </a:r>
            <a:r>
              <a:rPr lang="en-US" sz="1800" dirty="0" err="1">
                <a:latin typeface="Georgia" panose="02040502050405020303" pitchFamily="18" charset="0"/>
              </a:rPr>
              <a:t>unrecog</a:t>
            </a:r>
            <a:r>
              <a:rPr lang="en-IE" sz="1800" dirty="0">
                <a:latin typeface="Georgia" panose="02040502050405020303" pitchFamily="18" charset="0"/>
              </a:rPr>
              <a:t>nised by the international community.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Georgia" panose="02040502050405020303" pitchFamily="18" charset="0"/>
              </a:rPr>
              <a:t>IS projected its “</a:t>
            </a:r>
            <a:r>
              <a:rPr lang="en-US" sz="1800" dirty="0" err="1">
                <a:latin typeface="Georgia" panose="02040502050405020303" pitchFamily="18" charset="0"/>
              </a:rPr>
              <a:t>stateness</a:t>
            </a:r>
            <a:r>
              <a:rPr lang="en-US" sz="1800" dirty="0">
                <a:latin typeface="Georgia" panose="02040502050405020303" pitchFamily="18" charset="0"/>
              </a:rPr>
              <a:t>” based on visual materials online such as videos, photos, infographics, magazines etc.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Georgia" panose="02040502050405020303" pitchFamily="18" charset="0"/>
              </a:rPr>
              <a:t>One of the Islamic State’s explicit goals was to attract citizens from all over the world to help build its “caliphate.”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Georgia" panose="02040502050405020303" pitchFamily="18" charset="0"/>
              </a:rPr>
              <a:t>Unparalleled appeal of IS is deeply interlinked with its visual projection of statehood.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6/25/19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74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851104" cy="594320"/>
          </a:xfrm>
        </p:spPr>
        <p:txBody>
          <a:bodyPr>
            <a:normAutofit/>
          </a:bodyPr>
          <a:lstStyle/>
          <a:p>
            <a:r>
              <a:rPr lang="en-IE" sz="3600" b="1" dirty="0">
                <a:latin typeface="Georgia" panose="02040502050405020303" pitchFamily="18" charset="0"/>
              </a:rPr>
              <a:t>2. Aims &amp; Objectives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Georgia" panose="02040502050405020303" pitchFamily="18" charset="0"/>
              </a:rPr>
              <a:t>Important to assess IS’s “</a:t>
            </a:r>
            <a:r>
              <a:rPr lang="en-US" sz="1800" dirty="0" err="1">
                <a:latin typeface="Georgia" panose="02040502050405020303" pitchFamily="18" charset="0"/>
              </a:rPr>
              <a:t>stateness</a:t>
            </a:r>
            <a:r>
              <a:rPr lang="en-US" sz="1800" dirty="0">
                <a:latin typeface="Georgia" panose="02040502050405020303" pitchFamily="18" charset="0"/>
              </a:rPr>
              <a:t>” projection as it serves as a blueprint for future jihadist terror groups.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Georgia" panose="02040502050405020303" pitchFamily="18" charset="0"/>
              </a:rPr>
              <a:t>Determine “</a:t>
            </a:r>
            <a:r>
              <a:rPr lang="en-US" sz="1800" dirty="0" err="1">
                <a:latin typeface="Georgia" panose="02040502050405020303" pitchFamily="18" charset="0"/>
              </a:rPr>
              <a:t>stateness</a:t>
            </a:r>
            <a:r>
              <a:rPr lang="en-US" sz="1800" dirty="0">
                <a:latin typeface="Georgia" panose="02040502050405020303" pitchFamily="18" charset="0"/>
              </a:rPr>
              <a:t>” of IS according to their video propaganda while taking into account their deviations which other states would not normally commit in order to be considered a state.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Georgia" panose="02040502050405020303" pitchFamily="18" charset="0"/>
              </a:rPr>
              <a:t>Not to assess the validity of IS’s claim of statehood.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Georgia" panose="02040502050405020303" pitchFamily="18" charset="0"/>
              </a:rPr>
              <a:t>Establish that IS extensively used visual displays of statehood to project: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Georgia" panose="02040502050405020303" pitchFamily="18" charset="0"/>
              </a:rPr>
              <a:t>Sovereignty;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Georgia" panose="02040502050405020303" pitchFamily="18" charset="0"/>
              </a:rPr>
              <a:t>Gain legitimacy in the eyes of its supporters;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Georgia" panose="02040502050405020303" pitchFamily="18" charset="0"/>
              </a:rPr>
              <a:t>Sow fear &amp; revulsion in the hearts of its enemies while also seeking their attention &amp; reaction.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6/25/19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1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12"/>
          </a:xfrm>
        </p:spPr>
        <p:txBody>
          <a:bodyPr>
            <a:noAutofit/>
          </a:bodyPr>
          <a:lstStyle/>
          <a:p>
            <a:pPr>
              <a:lnSpc>
                <a:spcPct val="111000"/>
              </a:lnSpc>
            </a:pPr>
            <a:r>
              <a:rPr lang="en-IE" sz="1800" dirty="0">
                <a:latin typeface="Georgia" panose="02040502050405020303" pitchFamily="18" charset="0"/>
              </a:rPr>
              <a:t>The “Islamic” aspect of “Islamic State” has come under intense debate:</a:t>
            </a:r>
          </a:p>
          <a:p>
            <a:pPr>
              <a:lnSpc>
                <a:spcPct val="111000"/>
              </a:lnSpc>
            </a:pPr>
            <a:r>
              <a:rPr lang="en-US" sz="1800" dirty="0">
                <a:latin typeface="Georgia" panose="02040502050405020303" pitchFamily="18" charset="0"/>
              </a:rPr>
              <a:t>Wood (2015) declared IS as “very Islamic” arguing that it is “impossible to understand IS without acknowledging the genuine Islamic underpinnings of the </a:t>
            </a:r>
            <a:r>
              <a:rPr lang="en-US" sz="1800" dirty="0" err="1">
                <a:latin typeface="Georgia" panose="02040502050405020303" pitchFamily="18" charset="0"/>
              </a:rPr>
              <a:t>organisation</a:t>
            </a:r>
            <a:r>
              <a:rPr lang="en-US" sz="1800" dirty="0">
                <a:latin typeface="Georgia" panose="02040502050405020303" pitchFamily="18" charset="0"/>
              </a:rPr>
              <a:t>” while drawing attention to the commitment to Islamic scriptures and practices espoused by IS.</a:t>
            </a:r>
          </a:p>
          <a:p>
            <a:pPr>
              <a:lnSpc>
                <a:spcPct val="111000"/>
              </a:lnSpc>
            </a:pPr>
            <a:r>
              <a:rPr lang="en-US" sz="1800" dirty="0">
                <a:latin typeface="Georgia" panose="02040502050405020303" pitchFamily="18" charset="0"/>
              </a:rPr>
              <a:t>Cole (2015) rejected the Islamic attributes of IS and went as far to suggest that seeing IS as an Islamic </a:t>
            </a:r>
            <a:r>
              <a:rPr lang="en-US" sz="1800" dirty="0" err="1">
                <a:latin typeface="Georgia" panose="02040502050405020303" pitchFamily="18" charset="0"/>
              </a:rPr>
              <a:t>organisation</a:t>
            </a:r>
            <a:r>
              <a:rPr lang="en-US" sz="1800" dirty="0">
                <a:latin typeface="Georgia" panose="02040502050405020303" pitchFamily="18" charset="0"/>
              </a:rPr>
              <a:t> is “just a form of Orientalism, a way of othering the Middle East and marking its culture as inherently threatening.”</a:t>
            </a:r>
          </a:p>
          <a:p>
            <a:pPr>
              <a:lnSpc>
                <a:spcPct val="111000"/>
              </a:lnSpc>
            </a:pPr>
            <a:r>
              <a:rPr lang="en-US" sz="1800" dirty="0" err="1">
                <a:latin typeface="Georgia" panose="02040502050405020303" pitchFamily="18" charset="0"/>
              </a:rPr>
              <a:t>Dagli</a:t>
            </a:r>
            <a:r>
              <a:rPr lang="en-US" sz="1800" dirty="0">
                <a:latin typeface="Georgia" panose="02040502050405020303" pitchFamily="18" charset="0"/>
              </a:rPr>
              <a:t> (2015) pointed out that merely quoting from texts and evoking religious imagery are not signs of true religious following &amp; should be labelled as “exclusivism” instead of “literal” interpretation of Islam.</a:t>
            </a:r>
          </a:p>
          <a:p>
            <a:pPr>
              <a:lnSpc>
                <a:spcPct val="111000"/>
              </a:lnSpc>
            </a:pPr>
            <a:r>
              <a:rPr lang="en-US" sz="1800" dirty="0">
                <a:latin typeface="Georgia" panose="02040502050405020303" pitchFamily="18" charset="0"/>
              </a:rPr>
              <a:t>Even jihadi ideologues are divided over the Islamic nature of IS and wrote lengthy treatises both in appreciation and condemnation of the Islamic credentials of the Caliphate (</a:t>
            </a:r>
            <a:r>
              <a:rPr lang="en-US" sz="1800" dirty="0" err="1">
                <a:latin typeface="Georgia" panose="02040502050405020303" pitchFamily="18" charset="0"/>
              </a:rPr>
              <a:t>Bunzel</a:t>
            </a:r>
            <a:r>
              <a:rPr lang="en-US" sz="1800" dirty="0">
                <a:latin typeface="Georgia" panose="02040502050405020303" pitchFamily="18" charset="0"/>
              </a:rPr>
              <a:t>, 2015).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6/25/19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E13FECB-C505-4F49-A3AA-886304399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5486400" cy="504056"/>
          </a:xfrm>
        </p:spPr>
        <p:txBody>
          <a:bodyPr>
            <a:noAutofit/>
          </a:bodyPr>
          <a:lstStyle/>
          <a:p>
            <a:r>
              <a:rPr lang="en-IE" sz="3600" b="1" dirty="0">
                <a:latin typeface="Georgia" panose="02040502050405020303" pitchFamily="18" charset="0"/>
              </a:rPr>
              <a:t>3. Literature Review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33378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133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latin typeface="Georgia" panose="02040502050405020303" pitchFamily="18" charset="0"/>
              </a:rPr>
              <a:t>However, the “State” aspect of the “Islamic State” largely remains an overlooked subject, especially in relation to the global visual politics of the Islamic State project (</a:t>
            </a:r>
            <a:r>
              <a:rPr lang="en-US" sz="1800" dirty="0" err="1">
                <a:latin typeface="Georgia" panose="02040502050405020303" pitchFamily="18" charset="0"/>
              </a:rPr>
              <a:t>Anfinson</a:t>
            </a:r>
            <a:r>
              <a:rPr lang="en-US" sz="1800" dirty="0">
                <a:latin typeface="Georgia" panose="02040502050405020303" pitchFamily="18" charset="0"/>
              </a:rPr>
              <a:t>, 2019).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Georgia" panose="02040502050405020303" pitchFamily="18" charset="0"/>
              </a:rPr>
              <a:t>IS has been labelled as a terrorist </a:t>
            </a:r>
            <a:r>
              <a:rPr lang="en-US" sz="1800" dirty="0" err="1">
                <a:latin typeface="Georgia" panose="02040502050405020303" pitchFamily="18" charset="0"/>
              </a:rPr>
              <a:t>organisation</a:t>
            </a:r>
            <a:r>
              <a:rPr lang="en-US" sz="1800" dirty="0">
                <a:latin typeface="Georgia" panose="02040502050405020303" pitchFamily="18" charset="0"/>
              </a:rPr>
              <a:t> with a “pretense of statehood” (Weiss &amp; Hassan, 2015) while others referred IS more in the sense of a state, a particular condition, than as a nation or territory under one government (Stern &amp; Berger, 2015; </a:t>
            </a:r>
            <a:r>
              <a:rPr lang="en-US" sz="1800" dirty="0" err="1">
                <a:latin typeface="Georgia" panose="02040502050405020303" pitchFamily="18" charset="0"/>
              </a:rPr>
              <a:t>Gerges</a:t>
            </a:r>
            <a:r>
              <a:rPr lang="en-US" sz="1800" dirty="0">
                <a:latin typeface="Georgia" panose="02040502050405020303" pitchFamily="18" charset="0"/>
              </a:rPr>
              <a:t>, 2016).</a:t>
            </a:r>
          </a:p>
          <a:p>
            <a:pPr>
              <a:lnSpc>
                <a:spcPct val="110000"/>
              </a:lnSpc>
            </a:pPr>
            <a:r>
              <a:rPr lang="en-US" sz="1800" dirty="0" err="1">
                <a:latin typeface="Georgia" panose="02040502050405020303" pitchFamily="18" charset="0"/>
              </a:rPr>
              <a:t>Anfinson</a:t>
            </a:r>
            <a:r>
              <a:rPr lang="en-US" sz="1800" dirty="0">
                <a:latin typeface="Georgia" panose="02040502050405020303" pitchFamily="18" charset="0"/>
              </a:rPr>
              <a:t> (2019) </a:t>
            </a:r>
            <a:r>
              <a:rPr lang="en-US" sz="1800" dirty="0" err="1">
                <a:latin typeface="Georgia" panose="02040502050405020303" pitchFamily="18" charset="0"/>
              </a:rPr>
              <a:t>analysed</a:t>
            </a:r>
            <a:r>
              <a:rPr lang="en-US" sz="1800" dirty="0">
                <a:latin typeface="Georgia" panose="02040502050405020303" pitchFamily="18" charset="0"/>
              </a:rPr>
              <a:t> IS’s projection of statehood via </a:t>
            </a:r>
            <a:r>
              <a:rPr lang="en-US" sz="1800" dirty="0" err="1">
                <a:latin typeface="Georgia" panose="02040502050405020303" pitchFamily="18" charset="0"/>
              </a:rPr>
              <a:t>Dabiq</a:t>
            </a:r>
            <a:r>
              <a:rPr lang="en-US" sz="1800" dirty="0">
                <a:latin typeface="Georgia" panose="02040502050405020303" pitchFamily="18" charset="0"/>
              </a:rPr>
              <a:t> magazine.</a:t>
            </a:r>
          </a:p>
          <a:p>
            <a:pPr>
              <a:lnSpc>
                <a:spcPct val="110000"/>
              </a:lnSpc>
            </a:pPr>
            <a:r>
              <a:rPr lang="en-US" sz="1800" dirty="0" err="1">
                <a:latin typeface="Georgia" panose="02040502050405020303" pitchFamily="18" charset="0"/>
              </a:rPr>
              <a:t>Kadercan</a:t>
            </a:r>
            <a:r>
              <a:rPr lang="en-US" sz="1800" dirty="0">
                <a:latin typeface="Georgia" panose="02040502050405020303" pitchFamily="18" charset="0"/>
              </a:rPr>
              <a:t> (2019) </a:t>
            </a:r>
            <a:r>
              <a:rPr lang="en-US" sz="1800" dirty="0" err="1">
                <a:latin typeface="Georgia" panose="02040502050405020303" pitchFamily="18" charset="0"/>
              </a:rPr>
              <a:t>conceptualised</a:t>
            </a:r>
            <a:r>
              <a:rPr lang="en-US" sz="1800" dirty="0">
                <a:latin typeface="Georgia" panose="02040502050405020303" pitchFamily="18" charset="0"/>
              </a:rPr>
              <a:t> IS’s ways in which it envisioned the relationship between space and society; and how its particular territoriality affected its military and political strategy.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Georgia" panose="02040502050405020303" pitchFamily="18" charset="0"/>
              </a:rPr>
              <a:t>My research is first of its kind </a:t>
            </a:r>
            <a:r>
              <a:rPr lang="en-US" sz="1800" dirty="0" err="1">
                <a:latin typeface="Georgia" panose="02040502050405020303" pitchFamily="18" charset="0"/>
              </a:rPr>
              <a:t>analysing</a:t>
            </a:r>
            <a:r>
              <a:rPr lang="en-US" sz="1800" dirty="0">
                <a:latin typeface="Georgia" panose="02040502050405020303" pitchFamily="18" charset="0"/>
              </a:rPr>
              <a:t> IS official videos </a:t>
            </a:r>
            <a:r>
              <a:rPr lang="en-US" sz="1800" dirty="0" err="1">
                <a:latin typeface="Georgia" panose="02040502050405020303" pitchFamily="18" charset="0"/>
              </a:rPr>
              <a:t>en</a:t>
            </a:r>
            <a:r>
              <a:rPr lang="en-US" sz="1800" dirty="0">
                <a:latin typeface="Georgia" panose="02040502050405020303" pitchFamily="18" charset="0"/>
              </a:rPr>
              <a:t> masse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6/25/19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E13FECB-C505-4F49-A3AA-886304399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5486400" cy="504056"/>
          </a:xfrm>
        </p:spPr>
        <p:txBody>
          <a:bodyPr>
            <a:noAutofit/>
          </a:bodyPr>
          <a:lstStyle/>
          <a:p>
            <a:r>
              <a:rPr lang="en-IE" sz="3600" b="1" dirty="0">
                <a:latin typeface="Georgia" panose="02040502050405020303" pitchFamily="18" charset="0"/>
              </a:rPr>
              <a:t>3. Literature Review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979507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6/25/19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E13FECB-C505-4F49-A3AA-886304399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6275040" cy="504056"/>
          </a:xfrm>
        </p:spPr>
        <p:txBody>
          <a:bodyPr>
            <a:noAutofit/>
          </a:bodyPr>
          <a:lstStyle/>
          <a:p>
            <a:r>
              <a:rPr lang="en-IE" sz="3600" b="1" dirty="0">
                <a:latin typeface="Georgia" panose="02040502050405020303" pitchFamily="18" charset="0"/>
              </a:rPr>
              <a:t>4. Theoretical Framework</a:t>
            </a:r>
            <a:endParaRPr lang="en-IE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C2475-AEBA-A944-882C-83BAC92C4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1000"/>
              </a:lnSpc>
            </a:pPr>
            <a:r>
              <a:rPr lang="en-IE" sz="1800" dirty="0">
                <a:latin typeface="Georgia" panose="02040502050405020303" pitchFamily="18" charset="0"/>
              </a:rPr>
              <a:t>The 1933 Montevideo Convention constituted one of the first examples of insertion of ‘rights and duties’ of States in a multilateral legally binding instrument. </a:t>
            </a:r>
          </a:p>
          <a:p>
            <a:pPr>
              <a:lnSpc>
                <a:spcPct val="111000"/>
              </a:lnSpc>
            </a:pPr>
            <a:r>
              <a:rPr lang="en-IE" sz="1800" dirty="0">
                <a:latin typeface="Georgia" panose="02040502050405020303" pitchFamily="18" charset="0"/>
              </a:rPr>
              <a:t>Whilst no express recognition was given on that occasion of their ‘fundamental’ character, rights recognised by the Convention included the right to political existence, independence, self-preservation, jurisdiction, and equality (Carbone &amp; Pepe, 2009). </a:t>
            </a:r>
          </a:p>
          <a:p>
            <a:pPr>
              <a:lnSpc>
                <a:spcPct val="111000"/>
              </a:lnSpc>
            </a:pPr>
            <a:r>
              <a:rPr lang="en-IE" sz="1800" dirty="0">
                <a:latin typeface="Georgia" panose="02040502050405020303" pitchFamily="18" charset="0"/>
              </a:rPr>
              <a:t>The Conference also established the standard definition of a state under international law by stipulating the following four criteria: </a:t>
            </a:r>
          </a:p>
          <a:p>
            <a:pPr>
              <a:lnSpc>
                <a:spcPct val="111000"/>
              </a:lnSpc>
            </a:pPr>
            <a:r>
              <a:rPr lang="en-IE" sz="1800" dirty="0">
                <a:latin typeface="Georgia" panose="02040502050405020303" pitchFamily="18" charset="0"/>
              </a:rPr>
              <a:t>(</a:t>
            </a:r>
            <a:r>
              <a:rPr lang="en-IE" sz="1800" dirty="0" err="1">
                <a:latin typeface="Georgia" panose="02040502050405020303" pitchFamily="18" charset="0"/>
              </a:rPr>
              <a:t>i</a:t>
            </a:r>
            <a:r>
              <a:rPr lang="en-IE" sz="1800" dirty="0">
                <a:latin typeface="Georgia" panose="02040502050405020303" pitchFamily="18" charset="0"/>
              </a:rPr>
              <a:t>) a permanent population; </a:t>
            </a:r>
          </a:p>
          <a:p>
            <a:pPr>
              <a:lnSpc>
                <a:spcPct val="111000"/>
              </a:lnSpc>
            </a:pPr>
            <a:r>
              <a:rPr lang="en-IE" sz="1800" dirty="0">
                <a:latin typeface="Georgia" panose="02040502050405020303" pitchFamily="18" charset="0"/>
              </a:rPr>
              <a:t>(ii) a defined territory; </a:t>
            </a:r>
          </a:p>
          <a:p>
            <a:pPr>
              <a:lnSpc>
                <a:spcPct val="111000"/>
              </a:lnSpc>
            </a:pPr>
            <a:r>
              <a:rPr lang="en-IE" sz="1800" dirty="0">
                <a:latin typeface="Georgia" panose="02040502050405020303" pitchFamily="18" charset="0"/>
              </a:rPr>
              <a:t>(iii) government; and </a:t>
            </a:r>
          </a:p>
          <a:p>
            <a:pPr>
              <a:lnSpc>
                <a:spcPct val="111000"/>
              </a:lnSpc>
            </a:pPr>
            <a:r>
              <a:rPr lang="en-IE" sz="1800" dirty="0">
                <a:latin typeface="Georgia" panose="02040502050405020303" pitchFamily="18" charset="0"/>
              </a:rPr>
              <a:t>(iv) capacity to enter into relations with the other states.</a:t>
            </a:r>
          </a:p>
        </p:txBody>
      </p:sp>
    </p:spTree>
    <p:extLst>
      <p:ext uri="{BB962C8B-B14F-4D97-AF65-F5344CB8AC3E}">
        <p14:creationId xmlns:p14="http://schemas.microsoft.com/office/powerpoint/2010/main" val="3487257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6/25/19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E13FECB-C505-4F49-A3AA-886304399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6923112" cy="504056"/>
          </a:xfrm>
        </p:spPr>
        <p:txBody>
          <a:bodyPr>
            <a:noAutofit/>
          </a:bodyPr>
          <a:lstStyle/>
          <a:p>
            <a:r>
              <a:rPr lang="en-IE" sz="3600" b="1" dirty="0">
                <a:latin typeface="Georgia" panose="02040502050405020303" pitchFamily="18" charset="0"/>
              </a:rPr>
              <a:t>4. Theoretical Framework - A</a:t>
            </a:r>
            <a:endParaRPr lang="en-IE" sz="3600" dirty="0"/>
          </a:p>
        </p:txBody>
      </p: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7388359C-5B73-5241-87E3-E0421CE4C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9212" y="1556792"/>
            <a:ext cx="6965577" cy="4525963"/>
          </a:xfrm>
        </p:spPr>
      </p:pic>
    </p:spTree>
    <p:extLst>
      <p:ext uri="{BB962C8B-B14F-4D97-AF65-F5344CB8AC3E}">
        <p14:creationId xmlns:p14="http://schemas.microsoft.com/office/powerpoint/2010/main" val="3050868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6/25/19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9522" y="404664"/>
            <a:ext cx="7067128" cy="534888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Corpus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A22C43B-9270-C843-895F-9BD96DC32E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369020"/>
              </p:ext>
            </p:extLst>
          </p:nvPr>
        </p:nvGraphicFramePr>
        <p:xfrm>
          <a:off x="215516" y="1556792"/>
          <a:ext cx="8712968" cy="4536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23165">
                  <a:extLst>
                    <a:ext uri="{9D8B030D-6E8A-4147-A177-3AD203B41FA5}">
                      <a16:colId xmlns:a16="http://schemas.microsoft.com/office/drawing/2014/main" val="2541943719"/>
                    </a:ext>
                  </a:extLst>
                </a:gridCol>
                <a:gridCol w="1589803">
                  <a:extLst>
                    <a:ext uri="{9D8B030D-6E8A-4147-A177-3AD203B41FA5}">
                      <a16:colId xmlns:a16="http://schemas.microsoft.com/office/drawing/2014/main" val="2524945982"/>
                    </a:ext>
                  </a:extLst>
                </a:gridCol>
              </a:tblGrid>
              <a:tr h="756084">
                <a:tc gridSpan="2"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Number of Videos per Case Study</a:t>
                      </a:r>
                      <a:endParaRPr lang="en-IE" sz="1800" b="1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  <a:alpha val="6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109312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Population</a:t>
                      </a:r>
                      <a:endParaRPr lang="en-IE" sz="1800" b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88</a:t>
                      </a:r>
                      <a:endParaRPr lang="en-IE" sz="18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075268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Territory</a:t>
                      </a:r>
                      <a:endParaRPr lang="en-IE" sz="1800" b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84</a:t>
                      </a:r>
                      <a:endParaRPr lang="en-IE" sz="18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545768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Governance</a:t>
                      </a:r>
                      <a:endParaRPr lang="en-IE" sz="1800" b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175</a:t>
                      </a:r>
                      <a:endParaRPr lang="en-IE" sz="18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263310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Foreign Relations</a:t>
                      </a:r>
                      <a:endParaRPr lang="en-IE" sz="1800" b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134</a:t>
                      </a:r>
                      <a:endParaRPr lang="en-IE" sz="18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128513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Total Number of Videos</a:t>
                      </a:r>
                      <a:endParaRPr lang="en-IE" sz="18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481</a:t>
                      </a:r>
                      <a:endParaRPr lang="en-IE" sz="18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943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761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2378</Words>
  <Application>Microsoft Macintosh PowerPoint</Application>
  <PresentationFormat>On-screen Show (4:3)</PresentationFormat>
  <Paragraphs>779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Georgia</vt:lpstr>
      <vt:lpstr>Office Theme</vt:lpstr>
      <vt:lpstr> </vt:lpstr>
      <vt:lpstr>0. Definitions</vt:lpstr>
      <vt:lpstr>1. Introduction</vt:lpstr>
      <vt:lpstr>2. Aims &amp; Objectives</vt:lpstr>
      <vt:lpstr>3. Literature Review</vt:lpstr>
      <vt:lpstr>3. Literature Review</vt:lpstr>
      <vt:lpstr>4. Theoretical Framework</vt:lpstr>
      <vt:lpstr>4. Theoretical Framework - A</vt:lpstr>
      <vt:lpstr>Corpus</vt:lpstr>
      <vt:lpstr>5. Methodology</vt:lpstr>
      <vt:lpstr>Case Study 1 – Population</vt:lpstr>
      <vt:lpstr>PowerPoint Presentation</vt:lpstr>
      <vt:lpstr>Case Study 1 – Population</vt:lpstr>
      <vt:lpstr>Case Study 2 – Territory</vt:lpstr>
      <vt:lpstr>PowerPoint Presentation</vt:lpstr>
      <vt:lpstr>Case Study 2 – Territory</vt:lpstr>
      <vt:lpstr>Case Study 3 – Governance</vt:lpstr>
      <vt:lpstr>PowerPoint Presentation</vt:lpstr>
      <vt:lpstr>Case Study 3 – Governance</vt:lpstr>
      <vt:lpstr>Case Study 4 – Foreign Relations</vt:lpstr>
      <vt:lpstr>PowerPoint Presentation</vt:lpstr>
      <vt:lpstr>Case Study 4 – Foreign Relations</vt:lpstr>
      <vt:lpstr>6. Observations</vt:lpstr>
      <vt:lpstr>7. Key Findings</vt:lpstr>
      <vt:lpstr>Contact 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Micky</dc:creator>
  <cp:lastModifiedBy>Khawaja Moinuddin</cp:lastModifiedBy>
  <cp:revision>143</cp:revision>
  <cp:lastPrinted>2015-02-23T12:10:40Z</cp:lastPrinted>
  <dcterms:created xsi:type="dcterms:W3CDTF">2014-02-15T07:50:06Z</dcterms:created>
  <dcterms:modified xsi:type="dcterms:W3CDTF">2019-06-25T22:52:58Z</dcterms:modified>
</cp:coreProperties>
</file>